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75" r:id="rId5"/>
    <p:sldId id="303" r:id="rId6"/>
    <p:sldId id="304" r:id="rId7"/>
    <p:sldId id="288" r:id="rId8"/>
    <p:sldId id="289" r:id="rId9"/>
    <p:sldId id="290" r:id="rId10"/>
    <p:sldId id="298" r:id="rId11"/>
    <p:sldId id="301" r:id="rId12"/>
    <p:sldId id="302" r:id="rId13"/>
    <p:sldId id="293" r:id="rId14"/>
    <p:sldId id="291" r:id="rId15"/>
    <p:sldId id="292" r:id="rId16"/>
    <p:sldId id="294" r:id="rId17"/>
    <p:sldId id="297" r:id="rId18"/>
    <p:sldId id="295" r:id="rId19"/>
    <p:sldId id="278" r:id="rId20"/>
    <p:sldId id="306" r:id="rId21"/>
    <p:sldId id="286" r:id="rId22"/>
    <p:sldId id="305" r:id="rId23"/>
    <p:sldId id="308" r:id="rId24"/>
    <p:sldId id="299" r:id="rId25"/>
    <p:sldId id="30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FF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864" autoAdjust="0"/>
  </p:normalViewPr>
  <p:slideViewPr>
    <p:cSldViewPr>
      <p:cViewPr>
        <p:scale>
          <a:sx n="80" d="100"/>
          <a:sy n="80" d="100"/>
        </p:scale>
        <p:origin x="-780" y="-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02EC-7A6A-480E-A34A-CEFB4511F01F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9FDC-FE0D-47E9-92AA-0CC6855551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661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7D2-0D82-449B-A29B-488A2AF657CE}" type="datetimeFigureOut">
              <a:rPr lang="ru-RU" smtClean="0"/>
              <a:pPr/>
              <a:t>14.11.2017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 smtClean="0">
              <a:solidFill>
                <a:srgbClr val="0000CC"/>
              </a:solidFill>
            </a:endParaRPr>
          </a:p>
          <a:p>
            <a:pPr algn="ctr"/>
            <a:endParaRPr lang="ru-RU" sz="4000" b="1" dirty="0" smtClean="0">
              <a:solidFill>
                <a:srgbClr val="0000CC"/>
              </a:solidFill>
            </a:endParaRPr>
          </a:p>
          <a:p>
            <a:pPr algn="ctr"/>
            <a:r>
              <a:rPr lang="ru-RU" sz="4000" b="1" dirty="0" err="1" smtClean="0">
                <a:solidFill>
                  <a:srgbClr val="0000CC"/>
                </a:solidFill>
              </a:rPr>
              <a:t>Кроссбридная</a:t>
            </a:r>
            <a:r>
              <a:rPr lang="ru-RU" sz="4000" b="1" dirty="0" smtClean="0">
                <a:solidFill>
                  <a:srgbClr val="0000CC"/>
                </a:solidFill>
              </a:rPr>
              <a:t> технология получения телят с </a:t>
            </a:r>
            <a:r>
              <a:rPr lang="ru-RU" sz="4000" b="1" dirty="0" smtClean="0">
                <a:solidFill>
                  <a:srgbClr val="0000CC"/>
                </a:solidFill>
              </a:rPr>
              <a:t>использованием </a:t>
            </a:r>
            <a:r>
              <a:rPr lang="ru-RU" sz="4000" b="1" dirty="0" smtClean="0">
                <a:solidFill>
                  <a:srgbClr val="0000CC"/>
                </a:solidFill>
              </a:rPr>
              <a:t>спермы быков </a:t>
            </a:r>
            <a:r>
              <a:rPr lang="ru-RU" sz="4000" b="1" dirty="0" smtClean="0">
                <a:solidFill>
                  <a:srgbClr val="0000CC"/>
                </a:solidFill>
              </a:rPr>
              <a:t>Бельгийской бело-голубой породы крупного рогатого скота</a:t>
            </a:r>
          </a:p>
          <a:p>
            <a:endParaRPr lang="ru-RU" sz="4000" b="1" dirty="0">
              <a:solidFill>
                <a:srgbClr val="000099"/>
              </a:solidFill>
            </a:endParaRPr>
          </a:p>
          <a:p>
            <a:pPr algn="ctr"/>
            <a:endParaRPr lang="ru-RU" sz="3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3" y="4437112"/>
            <a:ext cx="9123267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55530"/>
            <a:ext cx="864096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C00000"/>
                </a:solidFill>
              </a:rPr>
              <a:t>Оздоровление поголовья крупного рогатого скота от эндометритов </a:t>
            </a:r>
          </a:p>
          <a:p>
            <a:pPr algn="ctr"/>
            <a:r>
              <a:rPr lang="ru-RU" sz="2000" b="1" dirty="0" smtClean="0">
                <a:solidFill>
                  <a:srgbClr val="C00000"/>
                </a:solidFill>
              </a:rPr>
              <a:t>и маститов и  повышение воспроизводительной функции коров черно-пестрой породы, оплодотворенных спермой </a:t>
            </a:r>
            <a:r>
              <a:rPr lang="ru-RU" sz="2000" b="1" dirty="0" err="1" smtClean="0">
                <a:solidFill>
                  <a:srgbClr val="C00000"/>
                </a:solidFill>
              </a:rPr>
              <a:t>ВВВ</a:t>
            </a:r>
            <a:r>
              <a:rPr lang="ru-RU" sz="2000" b="1" dirty="0" smtClean="0">
                <a:solidFill>
                  <a:srgbClr val="C00000"/>
                </a:solidFill>
              </a:rPr>
              <a:t>,  в ООО "</a:t>
            </a:r>
            <a:r>
              <a:rPr lang="ru-RU" sz="2000" b="1" dirty="0" err="1" smtClean="0">
                <a:solidFill>
                  <a:srgbClr val="C00000"/>
                </a:solidFill>
              </a:rPr>
              <a:t>Барино</a:t>
            </a:r>
            <a:r>
              <a:rPr lang="ru-RU" sz="2000" b="1" dirty="0" smtClean="0">
                <a:solidFill>
                  <a:srgbClr val="C00000"/>
                </a:solidFill>
              </a:rPr>
              <a:t>", Западно-Двинского района, Тверской области </a:t>
            </a:r>
          </a:p>
          <a:p>
            <a:pPr>
              <a:buFontTx/>
              <a:buChar char="-"/>
            </a:pPr>
            <a:endParaRPr lang="ru-RU" sz="1600" dirty="0" smtClean="0"/>
          </a:p>
          <a:p>
            <a:pPr algn="ctr"/>
            <a:r>
              <a:rPr lang="ru-RU" sz="2400" b="1" dirty="0" smtClean="0">
                <a:solidFill>
                  <a:srgbClr val="0000CC"/>
                </a:solidFill>
              </a:rPr>
              <a:t>Клинически обследовано 65 коров, из них:</a:t>
            </a:r>
          </a:p>
          <a:p>
            <a:pPr algn="ctr"/>
            <a:endParaRPr lang="ru-RU" b="1" dirty="0" smtClean="0">
              <a:solidFill>
                <a:srgbClr val="0000CC"/>
              </a:solidFill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по </a:t>
            </a:r>
            <a:r>
              <a:rPr lang="ru-RU" b="1" dirty="0" smtClean="0"/>
              <a:t>каждому животному были проведены диагностические и лечебно-профилактические мероприятия;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16 голов был выявлен субклинический мастит, у 5 – клинический. Проведено комплексное лечение, животные выздоровели; 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25 гол выявлена яловость, из них после комплексного лечения осеменено 11 гол;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18 коров обнаружен эндометрит (у 5 гол – острый, у 13 – хронический), всем животным было проведено комплексное лечение с положительным эффектом;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17 коров с гипофункцией яичников и  гипотрофией матки была проведена гормональная стимуляция охоты;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3 коров обнаружено персистентное желтое тело (ложная беременность),  после лечения коров желтое тело рассосалось, коровы были осеменены;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</a:t>
            </a:r>
            <a:r>
              <a:rPr lang="ru-RU" b="1" dirty="0" smtClean="0"/>
              <a:t> у </a:t>
            </a:r>
            <a:r>
              <a:rPr lang="ru-RU" b="1" dirty="0" smtClean="0"/>
              <a:t>1 коровы была обнаружена внутренняя травма репродуктивных органов после отела, назначено лечение, которое дало положительный эффект (заживление);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 </a:t>
            </a:r>
            <a:r>
              <a:rPr lang="ru-RU" b="1" dirty="0" smtClean="0"/>
              <a:t>все отобранные коровы были осеменены спермой </a:t>
            </a:r>
            <a:r>
              <a:rPr lang="ru-RU" b="1" dirty="0" err="1" smtClean="0"/>
              <a:t>ВВВ</a:t>
            </a:r>
            <a:r>
              <a:rPr lang="ru-RU" b="1" dirty="0" smtClean="0"/>
              <a:t>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b="1" dirty="0" smtClean="0"/>
              <a:t>  выявлена </a:t>
            </a:r>
            <a:r>
              <a:rPr lang="ru-RU" b="1" dirty="0" smtClean="0"/>
              <a:t>стельность у 36 коров.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Desktop\IMG-20170727-WA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Прямоугольник 1"/>
          <p:cNvSpPr>
            <a:spLocks noChangeArrowheads="1"/>
          </p:cNvSpPr>
          <p:nvPr/>
        </p:nvSpPr>
        <p:spPr bwMode="auto">
          <a:xfrm>
            <a:off x="142875" y="36513"/>
            <a:ext cx="885825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sz="2600" b="1" dirty="0">
                <a:solidFill>
                  <a:srgbClr val="C00000"/>
                </a:solidFill>
              </a:rPr>
              <a:t>ООО "</a:t>
            </a:r>
            <a:r>
              <a:rPr lang="ru-RU" sz="2600" b="1" dirty="0" err="1">
                <a:solidFill>
                  <a:srgbClr val="C00000"/>
                </a:solidFill>
              </a:rPr>
              <a:t>Барино</a:t>
            </a:r>
            <a:r>
              <a:rPr lang="ru-RU" sz="2600" b="1" dirty="0">
                <a:solidFill>
                  <a:srgbClr val="C00000"/>
                </a:solidFill>
              </a:rPr>
              <a:t>", Западно-Двинского района, Тверской </a:t>
            </a:r>
            <a:r>
              <a:rPr lang="ru-RU" sz="2600" b="1" dirty="0" smtClean="0">
                <a:solidFill>
                  <a:srgbClr val="C00000"/>
                </a:solidFill>
              </a:rPr>
              <a:t>обл. Новорожденный </a:t>
            </a:r>
            <a:r>
              <a:rPr lang="ru-RU" sz="2600" b="1" dirty="0" err="1">
                <a:solidFill>
                  <a:srgbClr val="C00000"/>
                </a:solidFill>
              </a:rPr>
              <a:t>кроссбридный</a:t>
            </a:r>
            <a:r>
              <a:rPr lang="ru-RU" sz="2600" b="1" dirty="0">
                <a:solidFill>
                  <a:srgbClr val="C00000"/>
                </a:solidFill>
              </a:rPr>
              <a:t> теленок </a:t>
            </a:r>
          </a:p>
        </p:txBody>
      </p:sp>
    </p:spTree>
    <p:extLst>
      <p:ext uri="{BB962C8B-B14F-4D97-AF65-F5344CB8AC3E}">
        <p14:creationId xmlns:p14="http://schemas.microsoft.com/office/powerpoint/2010/main" val="1509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C:\Desktop\IMG-20170814-WA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t="22089" r="31915" b="22360"/>
          <a:stretch>
            <a:fillRect/>
          </a:stretch>
        </p:blipFill>
        <p:spPr bwMode="auto">
          <a:xfrm>
            <a:off x="0" y="620688"/>
            <a:ext cx="9163050" cy="5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04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CC"/>
                </a:solidFill>
              </a:rPr>
              <a:t>  Производство 30-дневных </a:t>
            </a:r>
            <a:r>
              <a:rPr lang="ru-RU" sz="2400" b="1" dirty="0" err="1" smtClean="0">
                <a:solidFill>
                  <a:srgbClr val="0000CC"/>
                </a:solidFill>
              </a:rPr>
              <a:t>кроссбридных</a:t>
            </a:r>
            <a:r>
              <a:rPr lang="ru-RU" sz="2400" b="1" dirty="0" smtClean="0">
                <a:solidFill>
                  <a:srgbClr val="0000CC"/>
                </a:solidFill>
              </a:rPr>
              <a:t> </a:t>
            </a:r>
            <a:r>
              <a:rPr lang="ru-RU" sz="2400" b="1" dirty="0" smtClean="0">
                <a:solidFill>
                  <a:srgbClr val="0000CC"/>
                </a:solidFill>
              </a:rPr>
              <a:t>телят потребует дополнительных усилий и вложений. Необходимо первоначальное вложение на </a:t>
            </a:r>
            <a:r>
              <a:rPr lang="ru-RU" sz="2400" b="1" dirty="0" err="1" smtClean="0">
                <a:solidFill>
                  <a:srgbClr val="0000CC"/>
                </a:solidFill>
              </a:rPr>
              <a:t>спермодозы</a:t>
            </a:r>
            <a:r>
              <a:rPr lang="ru-RU" sz="2400" b="1" dirty="0" smtClean="0">
                <a:solidFill>
                  <a:srgbClr val="0000CC"/>
                </a:solidFill>
              </a:rPr>
              <a:t>, на работу высококвалифицированных ветеринарных специалистов, ветеринарных препаратов, ведения специализированного учёта и. т. д. Сумма вложений - около </a:t>
            </a:r>
            <a:r>
              <a:rPr lang="ru-RU" sz="2400" b="1" dirty="0" smtClean="0">
                <a:solidFill>
                  <a:srgbClr val="C00000"/>
                </a:solidFill>
              </a:rPr>
              <a:t>13 000 </a:t>
            </a:r>
            <a:r>
              <a:rPr lang="ru-RU" sz="2400" b="1" dirty="0" smtClean="0">
                <a:solidFill>
                  <a:srgbClr val="0000CC"/>
                </a:solidFill>
              </a:rPr>
              <a:t>рублей на одну голову теленка. Эта сумма может быть выделена в виде дотаций или субсидий  или ещё, какого-нибудь финансового механизма. Эти деньги можно вернуть за счет высокой прибыли после конечной стадии откорма </a:t>
            </a:r>
            <a:r>
              <a:rPr lang="ru-RU" sz="2400" b="1" dirty="0" err="1" smtClean="0">
                <a:solidFill>
                  <a:srgbClr val="0000CC"/>
                </a:solidFill>
              </a:rPr>
              <a:t>кроссбридных</a:t>
            </a:r>
            <a:r>
              <a:rPr lang="ru-RU" sz="2400" b="1" dirty="0" smtClean="0">
                <a:solidFill>
                  <a:srgbClr val="0000CC"/>
                </a:solidFill>
              </a:rPr>
              <a:t> </a:t>
            </a:r>
            <a:r>
              <a:rPr lang="ru-RU" sz="2400" b="1" dirty="0" smtClean="0">
                <a:solidFill>
                  <a:srgbClr val="0000CC"/>
                </a:solidFill>
              </a:rPr>
              <a:t>телят. </a:t>
            </a:r>
          </a:p>
          <a:p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300" b="8001"/>
          <a:stretch>
            <a:fillRect/>
          </a:stretch>
        </p:blipFill>
        <p:spPr bwMode="auto">
          <a:xfrm>
            <a:off x="0" y="4409728"/>
            <a:ext cx="9144000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оле 40"/>
          <p:cNvSpPr txBox="1">
            <a:spLocks noChangeArrowheads="1"/>
          </p:cNvSpPr>
          <p:nvPr/>
        </p:nvSpPr>
        <p:spPr bwMode="auto">
          <a:xfrm>
            <a:off x="523875" y="314325"/>
            <a:ext cx="8008565" cy="5223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бычков молочной породы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Поле 40"/>
          <p:cNvSpPr txBox="1">
            <a:spLocks noChangeArrowheads="1"/>
          </p:cNvSpPr>
          <p:nvPr/>
        </p:nvSpPr>
        <p:spPr bwMode="auto">
          <a:xfrm>
            <a:off x="251520" y="1196752"/>
            <a:ext cx="8640960" cy="18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Поле 40"/>
          <p:cNvSpPr txBox="1">
            <a:spLocks noChangeArrowheads="1"/>
          </p:cNvSpPr>
          <p:nvPr/>
        </p:nvSpPr>
        <p:spPr bwMode="auto">
          <a:xfrm>
            <a:off x="611560" y="3789040"/>
            <a:ext cx="8008565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кроссбридных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бычков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68760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Фермы, где откармливают быков молочной породы в течение </a:t>
            </a:r>
            <a:r>
              <a:rPr lang="ru-RU" sz="2000" b="1" dirty="0" smtClean="0">
                <a:solidFill>
                  <a:srgbClr val="C00000"/>
                </a:solidFill>
              </a:rPr>
              <a:t>365</a:t>
            </a:r>
            <a:r>
              <a:rPr lang="ru-RU" sz="2000" b="1" dirty="0" smtClean="0"/>
              <a:t> дней, вес быка на выходе должен быть больше </a:t>
            </a:r>
            <a:r>
              <a:rPr lang="ru-RU" sz="2000" b="1" dirty="0" smtClean="0">
                <a:solidFill>
                  <a:srgbClr val="C00000"/>
                </a:solidFill>
              </a:rPr>
              <a:t>500 </a:t>
            </a:r>
            <a:r>
              <a:rPr lang="ru-RU" sz="2000" b="1" dirty="0" smtClean="0"/>
              <a:t>кг,  с выходом по туши </a:t>
            </a:r>
            <a:r>
              <a:rPr lang="ru-RU" sz="2000" b="1" dirty="0" smtClean="0">
                <a:solidFill>
                  <a:srgbClr val="C00000"/>
                </a:solidFill>
              </a:rPr>
              <a:t>54-56%</a:t>
            </a:r>
            <a:r>
              <a:rPr lang="ru-RU" sz="2000" b="1" dirty="0" smtClean="0"/>
              <a:t>. Вес туши  должен быть выше </a:t>
            </a:r>
            <a:r>
              <a:rPr lang="ru-RU" sz="2000" b="1" dirty="0" smtClean="0">
                <a:solidFill>
                  <a:srgbClr val="C00000"/>
                </a:solidFill>
              </a:rPr>
              <a:t>270 </a:t>
            </a:r>
            <a:r>
              <a:rPr lang="ru-RU" sz="2000" b="1" dirty="0" smtClean="0"/>
              <a:t>кг, цена туши конкурирует с Белоруской говядиной и сегодня она составляет  </a:t>
            </a:r>
            <a:r>
              <a:rPr lang="ru-RU" sz="2000" b="1" dirty="0" smtClean="0">
                <a:solidFill>
                  <a:srgbClr val="C00000"/>
                </a:solidFill>
              </a:rPr>
              <a:t>240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без НДС.   Стоимость быка при сдаче на убой составит  от </a:t>
            </a:r>
            <a:r>
              <a:rPr lang="ru-RU" sz="2000" b="1" dirty="0" smtClean="0">
                <a:solidFill>
                  <a:srgbClr val="C00000"/>
                </a:solidFill>
              </a:rPr>
              <a:t>65 000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и выше.</a:t>
            </a:r>
          </a:p>
        </p:txBody>
      </p:sp>
      <p:sp>
        <p:nvSpPr>
          <p:cNvPr id="9" name="Стрелка вниз 8"/>
          <p:cNvSpPr/>
          <p:nvPr/>
        </p:nvSpPr>
        <p:spPr>
          <a:xfrm>
            <a:off x="4355976" y="836712"/>
            <a:ext cx="360040" cy="36004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0" name="Поле 40"/>
          <p:cNvSpPr txBox="1">
            <a:spLocks noChangeArrowheads="1"/>
          </p:cNvSpPr>
          <p:nvPr/>
        </p:nvSpPr>
        <p:spPr bwMode="auto">
          <a:xfrm>
            <a:off x="251520" y="4725144"/>
            <a:ext cx="8640960" cy="18722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4797152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Фермы, где откармливают </a:t>
            </a:r>
            <a:r>
              <a:rPr lang="ru-RU" sz="2000" b="1" dirty="0" err="1" smtClean="0"/>
              <a:t>кроссбридных</a:t>
            </a:r>
            <a:r>
              <a:rPr lang="ru-RU" sz="2000" b="1" dirty="0" smtClean="0"/>
              <a:t> </a:t>
            </a:r>
            <a:r>
              <a:rPr lang="ru-RU" sz="2000" b="1" dirty="0" smtClean="0"/>
              <a:t>быков в течение </a:t>
            </a:r>
            <a:r>
              <a:rPr lang="ru-RU" sz="2000" b="1" dirty="0" smtClean="0">
                <a:solidFill>
                  <a:srgbClr val="C00000"/>
                </a:solidFill>
              </a:rPr>
              <a:t>305</a:t>
            </a:r>
            <a:r>
              <a:rPr lang="ru-RU" sz="2000" b="1" dirty="0" smtClean="0"/>
              <a:t> дней, вес быка на выходе должен быть больше </a:t>
            </a:r>
            <a:r>
              <a:rPr lang="ru-RU" sz="2000" b="1" dirty="0" smtClean="0">
                <a:solidFill>
                  <a:srgbClr val="C00000"/>
                </a:solidFill>
              </a:rPr>
              <a:t>650 </a:t>
            </a:r>
            <a:r>
              <a:rPr lang="ru-RU" sz="2000" b="1" dirty="0" smtClean="0"/>
              <a:t>кг,  с выходом по туши </a:t>
            </a:r>
            <a:r>
              <a:rPr lang="ru-RU" sz="2000" b="1" dirty="0" smtClean="0">
                <a:solidFill>
                  <a:srgbClr val="C00000"/>
                </a:solidFill>
              </a:rPr>
              <a:t>58-60%</a:t>
            </a:r>
            <a:r>
              <a:rPr lang="ru-RU" sz="2000" b="1" dirty="0" smtClean="0"/>
              <a:t>.</a:t>
            </a:r>
          </a:p>
          <a:p>
            <a:r>
              <a:rPr lang="ru-RU" sz="2000" b="1" dirty="0" smtClean="0"/>
              <a:t>Вес туши  должен быть выше </a:t>
            </a:r>
            <a:r>
              <a:rPr lang="ru-RU" sz="2000" b="1" dirty="0" smtClean="0">
                <a:solidFill>
                  <a:srgbClr val="C00000"/>
                </a:solidFill>
              </a:rPr>
              <a:t>370 </a:t>
            </a:r>
            <a:r>
              <a:rPr lang="ru-RU" sz="2000" b="1" dirty="0" smtClean="0"/>
              <a:t>кг, цена туши вне конкуренции и сегодня составляет  </a:t>
            </a:r>
            <a:r>
              <a:rPr lang="ru-RU" sz="2000" b="1" dirty="0" smtClean="0">
                <a:solidFill>
                  <a:srgbClr val="C00000"/>
                </a:solidFill>
              </a:rPr>
              <a:t>260 </a:t>
            </a:r>
            <a:r>
              <a:rPr lang="ru-RU" sz="2000" b="1" dirty="0" smtClean="0"/>
              <a:t>руб. без НДС.   Стоимость быка при сдаче на убой составит  от </a:t>
            </a:r>
            <a:r>
              <a:rPr lang="ru-RU" sz="2000" b="1" dirty="0" smtClean="0">
                <a:solidFill>
                  <a:srgbClr val="C00000"/>
                </a:solidFill>
              </a:rPr>
              <a:t>100 000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и выше. </a:t>
            </a:r>
          </a:p>
        </p:txBody>
      </p:sp>
      <p:sp>
        <p:nvSpPr>
          <p:cNvPr id="12" name="Стрелка вниз 11"/>
          <p:cNvSpPr/>
          <p:nvPr/>
        </p:nvSpPr>
        <p:spPr>
          <a:xfrm>
            <a:off x="4427984" y="4293096"/>
            <a:ext cx="360040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е 40"/>
          <p:cNvSpPr txBox="1">
            <a:spLocks noChangeArrowheads="1"/>
          </p:cNvSpPr>
          <p:nvPr/>
        </p:nvSpPr>
        <p:spPr bwMode="auto">
          <a:xfrm>
            <a:off x="523875" y="314325"/>
            <a:ext cx="8008565" cy="522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телят до 8-месячного </a:t>
            </a:r>
            <a:r>
              <a:rPr lang="ru-RU" sz="2800" b="1" dirty="0" smtClean="0">
                <a:latin typeface="Calibri" pitchFamily="34" charset="0"/>
              </a:rPr>
              <a:t>возраста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Поле 40"/>
          <p:cNvSpPr txBox="1">
            <a:spLocks noChangeArrowheads="1"/>
          </p:cNvSpPr>
          <p:nvPr/>
        </p:nvSpPr>
        <p:spPr bwMode="auto">
          <a:xfrm>
            <a:off x="251520" y="1196752"/>
            <a:ext cx="8568952" cy="522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Вес бычков при передаче на интенсивный откорм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>
            <a:off x="4283968" y="90872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е 40"/>
          <p:cNvSpPr txBox="1">
            <a:spLocks noChangeArrowheads="1"/>
          </p:cNvSpPr>
          <p:nvPr/>
        </p:nvSpPr>
        <p:spPr bwMode="auto">
          <a:xfrm>
            <a:off x="395536" y="2060848"/>
            <a:ext cx="3816424" cy="936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оле 40"/>
          <p:cNvSpPr txBox="1">
            <a:spLocks noChangeArrowheads="1"/>
          </p:cNvSpPr>
          <p:nvPr/>
        </p:nvSpPr>
        <p:spPr bwMode="auto">
          <a:xfrm>
            <a:off x="4716016" y="2060848"/>
            <a:ext cx="3816424" cy="936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6660232" y="177281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2123728" y="177281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67544" y="2132856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Бычок молочной породы:</a:t>
            </a:r>
          </a:p>
          <a:p>
            <a:pPr algn="ctr"/>
            <a:r>
              <a:rPr lang="ru-RU" sz="2400" b="1" dirty="0" smtClean="0"/>
              <a:t>от</a:t>
            </a:r>
            <a:r>
              <a:rPr lang="ru-RU" sz="2400" b="1" dirty="0" smtClean="0">
                <a:solidFill>
                  <a:srgbClr val="C00000"/>
                </a:solidFill>
              </a:rPr>
              <a:t> 180 </a:t>
            </a:r>
            <a:r>
              <a:rPr lang="ru-RU" sz="2400" b="1" dirty="0" smtClean="0"/>
              <a:t>кг до </a:t>
            </a:r>
            <a:r>
              <a:rPr lang="ru-RU" sz="2400" b="1" dirty="0" smtClean="0">
                <a:solidFill>
                  <a:srgbClr val="C00000"/>
                </a:solidFill>
              </a:rPr>
              <a:t>230 </a:t>
            </a:r>
            <a:r>
              <a:rPr lang="ru-RU" sz="2400" b="1" dirty="0" smtClean="0"/>
              <a:t>кг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213285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C00000"/>
                </a:solidFill>
              </a:rPr>
              <a:t>Кроссбридный</a:t>
            </a:r>
            <a:r>
              <a:rPr lang="ru-RU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бычок:</a:t>
            </a:r>
          </a:p>
          <a:p>
            <a:pPr algn="ctr"/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280</a:t>
            </a:r>
            <a:r>
              <a:rPr lang="ru-RU" sz="2400" b="1" dirty="0" smtClean="0"/>
              <a:t> кг до </a:t>
            </a:r>
            <a:r>
              <a:rPr lang="ru-RU" sz="2400" b="1" dirty="0" smtClean="0">
                <a:solidFill>
                  <a:srgbClr val="C00000"/>
                </a:solidFill>
              </a:rPr>
              <a:t>320</a:t>
            </a:r>
            <a:r>
              <a:rPr lang="ru-RU" sz="2400" b="1" dirty="0" smtClean="0"/>
              <a:t> кг</a:t>
            </a:r>
          </a:p>
        </p:txBody>
      </p:sp>
      <p:sp>
        <p:nvSpPr>
          <p:cNvPr id="11" name="Поле 40"/>
          <p:cNvSpPr txBox="1">
            <a:spLocks noChangeArrowheads="1"/>
          </p:cNvSpPr>
          <p:nvPr/>
        </p:nvSpPr>
        <p:spPr bwMode="auto">
          <a:xfrm>
            <a:off x="323528" y="3645024"/>
            <a:ext cx="8568952" cy="522387"/>
          </a:xfrm>
          <a:prstGeom prst="rect">
            <a:avLst/>
          </a:prstGeom>
          <a:solidFill>
            <a:srgbClr val="FFFF9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ru-RU" sz="2400" b="1" dirty="0" smtClean="0"/>
              <a:t>Возможная цена 1 кг живого веса  8-месячных телят </a:t>
            </a:r>
            <a:r>
              <a:rPr lang="ru-RU" sz="2400" b="1" dirty="0" smtClean="0">
                <a:solidFill>
                  <a:srgbClr val="C00000"/>
                </a:solidFill>
              </a:rPr>
              <a:t>160</a:t>
            </a:r>
            <a:r>
              <a:rPr lang="ru-RU" sz="2400" b="1" dirty="0" smtClean="0"/>
              <a:t> руб.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Поле 40"/>
          <p:cNvSpPr txBox="1">
            <a:spLocks noChangeArrowheads="1"/>
          </p:cNvSpPr>
          <p:nvPr/>
        </p:nvSpPr>
        <p:spPr bwMode="auto">
          <a:xfrm>
            <a:off x="323528" y="4509120"/>
            <a:ext cx="8568952" cy="576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ru-RU" sz="3200" b="1" dirty="0" smtClean="0"/>
              <a:t>Стоимость телят при продаже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Поле 40"/>
          <p:cNvSpPr txBox="1">
            <a:spLocks noChangeArrowheads="1"/>
          </p:cNvSpPr>
          <p:nvPr/>
        </p:nvSpPr>
        <p:spPr bwMode="auto">
          <a:xfrm>
            <a:off x="395536" y="5517232"/>
            <a:ext cx="3816424" cy="9361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Поле 40"/>
          <p:cNvSpPr txBox="1">
            <a:spLocks noChangeArrowheads="1"/>
          </p:cNvSpPr>
          <p:nvPr/>
        </p:nvSpPr>
        <p:spPr bwMode="auto">
          <a:xfrm>
            <a:off x="4860032" y="5517232"/>
            <a:ext cx="3816424" cy="9361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517232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Бычок молочной породы:</a:t>
            </a:r>
          </a:p>
          <a:p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28 800 </a:t>
            </a:r>
            <a:r>
              <a:rPr lang="ru-RU" sz="2400" b="1" dirty="0" smtClean="0"/>
              <a:t>до </a:t>
            </a:r>
            <a:r>
              <a:rPr lang="ru-RU" sz="2400" b="1" dirty="0" smtClean="0">
                <a:solidFill>
                  <a:srgbClr val="C00000"/>
                </a:solidFill>
              </a:rPr>
              <a:t>36 800 </a:t>
            </a:r>
            <a:r>
              <a:rPr lang="ru-RU" sz="2400" b="1" dirty="0" smtClean="0"/>
              <a:t>руб.</a:t>
            </a:r>
            <a:endParaRPr lang="ru-RU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4048" y="5589240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C00000"/>
                </a:solidFill>
              </a:rPr>
              <a:t>Кроссбридный</a:t>
            </a:r>
            <a:r>
              <a:rPr lang="ru-RU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бычок:</a:t>
            </a:r>
          </a:p>
          <a:p>
            <a:pPr algn="ctr"/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44 800 </a:t>
            </a:r>
            <a:r>
              <a:rPr lang="ru-RU" sz="2400" b="1" dirty="0" smtClean="0"/>
              <a:t>до </a:t>
            </a:r>
            <a:r>
              <a:rPr lang="ru-RU" sz="2400" b="1" dirty="0" smtClean="0">
                <a:solidFill>
                  <a:srgbClr val="C00000"/>
                </a:solidFill>
              </a:rPr>
              <a:t>51 000 </a:t>
            </a:r>
            <a:r>
              <a:rPr lang="ru-RU" sz="2400" b="1" dirty="0" smtClean="0"/>
              <a:t>руб</a:t>
            </a:r>
            <a:r>
              <a:rPr lang="ru-RU" sz="2400" dirty="0" smtClean="0"/>
              <a:t>.</a:t>
            </a:r>
            <a:endParaRPr lang="ru-RU" sz="2400" b="1" dirty="0" smtClean="0"/>
          </a:p>
        </p:txBody>
      </p:sp>
      <p:sp>
        <p:nvSpPr>
          <p:cNvPr id="17" name="Стрелка вниз 16"/>
          <p:cNvSpPr/>
          <p:nvPr/>
        </p:nvSpPr>
        <p:spPr>
          <a:xfrm>
            <a:off x="2123728" y="5085184"/>
            <a:ext cx="288032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6588224" y="5085184"/>
            <a:ext cx="288032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87129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00CC"/>
                </a:solidFill>
              </a:rPr>
              <a:t>Цена выкупа 30-дневных телят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 </a:t>
            </a:r>
            <a:r>
              <a:rPr lang="ru-RU" sz="2800" b="1" dirty="0" smtClean="0">
                <a:solidFill>
                  <a:srgbClr val="C00000"/>
                </a:solidFill>
              </a:rPr>
              <a:t>160</a:t>
            </a:r>
            <a:r>
              <a:rPr lang="ru-RU" sz="2800" b="1" dirty="0" smtClean="0"/>
              <a:t> </a:t>
            </a:r>
            <a:r>
              <a:rPr lang="ru-RU" sz="2800" b="1" dirty="0" err="1" smtClean="0"/>
              <a:t>руб</a:t>
            </a:r>
            <a:r>
              <a:rPr lang="ru-RU" sz="2800" b="1" dirty="0" smtClean="0"/>
              <a:t> за кг </a:t>
            </a:r>
            <a:r>
              <a:rPr lang="ru-RU" sz="2800" b="1" dirty="0" err="1" smtClean="0"/>
              <a:t>жив.веса</a:t>
            </a:r>
            <a:endParaRPr lang="ru-RU" sz="2800" b="1" dirty="0" smtClean="0"/>
          </a:p>
          <a:p>
            <a:r>
              <a:rPr lang="ru-RU" sz="2800" b="1" dirty="0" err="1" smtClean="0"/>
              <a:t>Кроссбридный</a:t>
            </a:r>
            <a:r>
              <a:rPr lang="ru-RU" sz="2800" b="1" dirty="0" smtClean="0"/>
              <a:t> </a:t>
            </a:r>
            <a:r>
              <a:rPr lang="ru-RU" sz="2800" b="1" dirty="0" smtClean="0"/>
              <a:t>телёнок         -  </a:t>
            </a:r>
            <a:r>
              <a:rPr lang="ru-RU" sz="2800" b="1" dirty="0" smtClean="0">
                <a:solidFill>
                  <a:srgbClr val="C00000"/>
                </a:solidFill>
              </a:rPr>
              <a:t>200</a:t>
            </a:r>
            <a:r>
              <a:rPr lang="ru-RU" sz="2800" b="1" dirty="0" smtClean="0"/>
              <a:t> </a:t>
            </a:r>
            <a:r>
              <a:rPr lang="ru-RU" sz="2800" b="1" dirty="0" err="1" smtClean="0"/>
              <a:t>руб</a:t>
            </a:r>
            <a:r>
              <a:rPr lang="ru-RU" sz="2800" b="1" dirty="0" smtClean="0"/>
              <a:t> за кг жив. веса</a:t>
            </a:r>
          </a:p>
          <a:p>
            <a:endParaRPr lang="ru-RU" sz="2800" b="1" u="sng" dirty="0" smtClean="0">
              <a:solidFill>
                <a:srgbClr val="0000CC"/>
              </a:solidFill>
            </a:endParaRPr>
          </a:p>
          <a:p>
            <a:r>
              <a:rPr lang="ru-RU" sz="2800" b="1" u="sng" dirty="0" smtClean="0">
                <a:solidFill>
                  <a:srgbClr val="0000CC"/>
                </a:solidFill>
              </a:rPr>
              <a:t>Вес  телёнка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 </a:t>
            </a:r>
            <a:r>
              <a:rPr lang="ru-RU" sz="2800" b="1" dirty="0" smtClean="0">
                <a:solidFill>
                  <a:srgbClr val="C00000"/>
                </a:solidFill>
              </a:rPr>
              <a:t>50-55</a:t>
            </a:r>
            <a:r>
              <a:rPr lang="ru-RU" sz="2800" b="1" dirty="0" smtClean="0"/>
              <a:t> кг </a:t>
            </a:r>
          </a:p>
          <a:p>
            <a:r>
              <a:rPr lang="ru-RU" sz="2800" b="1" dirty="0" err="1" smtClean="0"/>
              <a:t>Кроссбридный</a:t>
            </a:r>
            <a:r>
              <a:rPr lang="ru-RU" sz="2800" b="1" dirty="0" smtClean="0"/>
              <a:t> </a:t>
            </a:r>
            <a:r>
              <a:rPr lang="ru-RU" sz="2800" b="1" dirty="0" smtClean="0"/>
              <a:t>телёнок         -  </a:t>
            </a:r>
            <a:r>
              <a:rPr lang="ru-RU" sz="2800" b="1" dirty="0" smtClean="0">
                <a:solidFill>
                  <a:srgbClr val="C00000"/>
                </a:solidFill>
              </a:rPr>
              <a:t>55 -80 </a:t>
            </a:r>
            <a:r>
              <a:rPr lang="ru-RU" sz="2800" b="1" dirty="0" smtClean="0"/>
              <a:t>кг</a:t>
            </a:r>
          </a:p>
          <a:p>
            <a:endParaRPr lang="ru-RU" sz="2800" b="1" u="sng" dirty="0" smtClean="0">
              <a:solidFill>
                <a:srgbClr val="0000CC"/>
              </a:solidFill>
            </a:endParaRPr>
          </a:p>
          <a:p>
            <a:r>
              <a:rPr lang="ru-RU" sz="2800" b="1" u="sng" dirty="0" smtClean="0">
                <a:solidFill>
                  <a:srgbClr val="0000CC"/>
                </a:solidFill>
              </a:rPr>
              <a:t>Стоимость  телёнка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от </a:t>
            </a:r>
            <a:r>
              <a:rPr lang="ru-RU" sz="2800" b="1" dirty="0" smtClean="0">
                <a:solidFill>
                  <a:srgbClr val="C00000"/>
                </a:solidFill>
              </a:rPr>
              <a:t>8 000 </a:t>
            </a:r>
            <a:r>
              <a:rPr lang="ru-RU" sz="2800" b="1" dirty="0" smtClean="0"/>
              <a:t>до </a:t>
            </a:r>
            <a:r>
              <a:rPr lang="ru-RU" sz="2800" b="1" dirty="0" smtClean="0">
                <a:solidFill>
                  <a:srgbClr val="C00000"/>
                </a:solidFill>
              </a:rPr>
              <a:t>11 200 </a:t>
            </a:r>
            <a:r>
              <a:rPr lang="ru-RU" sz="2800" b="1" dirty="0" err="1" smtClean="0"/>
              <a:t>руб</a:t>
            </a:r>
            <a:endParaRPr lang="ru-RU" sz="2800" b="1" dirty="0" smtClean="0"/>
          </a:p>
          <a:p>
            <a:r>
              <a:rPr lang="ru-RU" sz="2800" b="1" dirty="0" err="1" smtClean="0"/>
              <a:t>Кроссбридный</a:t>
            </a:r>
            <a:r>
              <a:rPr lang="ru-RU" sz="2800" b="1" dirty="0" smtClean="0"/>
              <a:t> </a:t>
            </a:r>
            <a:r>
              <a:rPr lang="ru-RU" sz="2800" b="1" dirty="0" smtClean="0"/>
              <a:t>телёнок          - от </a:t>
            </a:r>
            <a:r>
              <a:rPr lang="ru-RU" sz="2800" b="1" dirty="0" smtClean="0">
                <a:solidFill>
                  <a:srgbClr val="C00000"/>
                </a:solidFill>
              </a:rPr>
              <a:t>11 000 </a:t>
            </a:r>
            <a:r>
              <a:rPr lang="ru-RU" sz="2800" b="1" dirty="0" smtClean="0"/>
              <a:t>до </a:t>
            </a:r>
            <a:r>
              <a:rPr lang="ru-RU" sz="2800" b="1" dirty="0" smtClean="0">
                <a:solidFill>
                  <a:srgbClr val="C00000"/>
                </a:solidFill>
              </a:rPr>
              <a:t>16 000 </a:t>
            </a:r>
            <a:r>
              <a:rPr lang="ru-RU" sz="2800" b="1" dirty="0" err="1" smtClean="0"/>
              <a:t>руб</a:t>
            </a:r>
            <a:endParaRPr lang="ru-RU" sz="2800" b="1" dirty="0" smtClean="0"/>
          </a:p>
          <a:p>
            <a:endParaRPr lang="ru-RU" dirty="0"/>
          </a:p>
        </p:txBody>
      </p:sp>
      <p:pic>
        <p:nvPicPr>
          <p:cNvPr id="3074" name="Picture 2" descr="image22"/>
          <p:cNvPicPr>
            <a:picLocks noChangeAspect="1" noChangeArrowheads="1"/>
          </p:cNvPicPr>
          <p:nvPr/>
        </p:nvPicPr>
        <p:blipFill>
          <a:blip r:embed="rId2" cstate="print"/>
          <a:srcRect l="62727" t="11957" r="3709" b="24235"/>
          <a:stretch>
            <a:fillRect/>
          </a:stretch>
        </p:blipFill>
        <p:spPr bwMode="auto">
          <a:xfrm>
            <a:off x="0" y="5044084"/>
            <a:ext cx="1656184" cy="181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image23"/>
          <p:cNvPicPr>
            <a:picLocks noChangeAspect="1" noChangeArrowheads="1"/>
          </p:cNvPicPr>
          <p:nvPr/>
        </p:nvPicPr>
        <p:blipFill>
          <a:blip r:embed="rId3" cstate="print"/>
          <a:srcRect l="60503" t="11799" r="8257" b="53856"/>
          <a:stretch>
            <a:fillRect/>
          </a:stretch>
        </p:blipFill>
        <p:spPr bwMode="auto">
          <a:xfrm>
            <a:off x="1691680" y="5085185"/>
            <a:ext cx="2563806" cy="17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image23"/>
          <p:cNvPicPr>
            <a:picLocks noChangeAspect="1" noChangeArrowheads="1"/>
          </p:cNvPicPr>
          <p:nvPr/>
        </p:nvPicPr>
        <p:blipFill>
          <a:blip r:embed="rId3" cstate="print"/>
          <a:srcRect l="62046" t="56423" r="5551" b="6779"/>
          <a:stretch>
            <a:fillRect/>
          </a:stretch>
        </p:blipFill>
        <p:spPr bwMode="auto">
          <a:xfrm>
            <a:off x="4283968" y="5109234"/>
            <a:ext cx="2448272" cy="1748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image25"/>
          <p:cNvPicPr>
            <a:picLocks noChangeAspect="1" noChangeArrowheads="1"/>
          </p:cNvPicPr>
          <p:nvPr/>
        </p:nvPicPr>
        <p:blipFill>
          <a:blip r:embed="rId4" cstate="print"/>
          <a:srcRect l="43842" t="62432" b="5016"/>
          <a:stretch>
            <a:fillRect/>
          </a:stretch>
        </p:blipFill>
        <p:spPr bwMode="auto">
          <a:xfrm>
            <a:off x="6804248" y="5085185"/>
            <a:ext cx="2232248" cy="17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184666"/>
            <a:ext cx="914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53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Сводная сравнительная таблица откорма бычков на разных стадиях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51614"/>
              </p:ext>
            </p:extLst>
          </p:nvPr>
        </p:nvGraphicFramePr>
        <p:xfrm>
          <a:off x="107504" y="764704"/>
          <a:ext cx="8856983" cy="562279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86785"/>
                <a:gridCol w="1653495"/>
                <a:gridCol w="1653495"/>
                <a:gridCol w="1725386"/>
                <a:gridCol w="1437822"/>
              </a:tblGrid>
              <a:tr h="8497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Теленок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Вес на начальной стадии откорма, </a:t>
                      </a:r>
                      <a:r>
                        <a:rPr lang="ru-RU" sz="1800" b="1" dirty="0" smtClean="0"/>
                        <a:t>кг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Количество дней откорма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Суточный </a:t>
                      </a:r>
                      <a:r>
                        <a:rPr lang="ru-RU" sz="1800" b="1" dirty="0"/>
                        <a:t>привес, кг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Вес на конечной стадии откорма, кг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Месячный телёнок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30-35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24-28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0,5-0,7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50-55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Месячный </a:t>
                      </a:r>
                      <a:r>
                        <a:rPr lang="ru-RU" sz="1800" b="1" dirty="0" err="1" smtClean="0"/>
                        <a:t>кроссбрид-ный</a:t>
                      </a:r>
                      <a:r>
                        <a:rPr lang="ru-RU" sz="1800" b="1" dirty="0" smtClean="0"/>
                        <a:t> </a:t>
                      </a:r>
                      <a:r>
                        <a:rPr lang="ru-RU" sz="1800" b="1" dirty="0"/>
                        <a:t>телёнок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30-35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24-28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0,7-0,9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55-80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8-месячный телёнок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50-55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210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0,65-0,85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180-230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8-месячный </a:t>
                      </a:r>
                      <a:r>
                        <a:rPr lang="ru-RU" sz="1800" b="1" dirty="0" err="1" smtClean="0"/>
                        <a:t>крос-сбридный</a:t>
                      </a:r>
                      <a:r>
                        <a:rPr lang="ru-RU" sz="1800" b="1" dirty="0" smtClean="0"/>
                        <a:t> </a:t>
                      </a:r>
                      <a:r>
                        <a:rPr lang="ru-RU" sz="1800" b="1" dirty="0"/>
                        <a:t>телёнок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55-80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210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1,0-1,2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280-320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20-месячный бычок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180-230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365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0,9-1,0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500-580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18-месячный </a:t>
                      </a:r>
                      <a:r>
                        <a:rPr lang="ru-RU" sz="1800" b="1" dirty="0" err="1" smtClean="0"/>
                        <a:t>кроссбридный</a:t>
                      </a:r>
                      <a:r>
                        <a:rPr lang="ru-RU" sz="1800" b="1" dirty="0" smtClean="0"/>
                        <a:t> </a:t>
                      </a:r>
                      <a:r>
                        <a:rPr lang="ru-RU" sz="1800" b="1" dirty="0" smtClean="0"/>
                        <a:t>бычок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280-320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305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1,3-1,5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670-750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51520" y="116632"/>
            <a:ext cx="87336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53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Сравнительная таблица стоимости откорма и возможного дохода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966660"/>
              </p:ext>
            </p:extLst>
          </p:nvPr>
        </p:nvGraphicFramePr>
        <p:xfrm>
          <a:off x="251520" y="620688"/>
          <a:ext cx="8712968" cy="54479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4086"/>
                <a:gridCol w="956234"/>
                <a:gridCol w="1224136"/>
                <a:gridCol w="999147"/>
                <a:gridCol w="1243301"/>
                <a:gridCol w="1113665"/>
                <a:gridCol w="1252399"/>
              </a:tblGrid>
              <a:tr h="14171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Теленок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err="1" smtClean="0"/>
                        <a:t>Допол-нитель-ные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затраты,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Стоимость </a:t>
                      </a:r>
                      <a:r>
                        <a:rPr lang="ru-RU" sz="1600" b="1" dirty="0"/>
                        <a:t>на </a:t>
                      </a:r>
                      <a:r>
                        <a:rPr lang="ru-RU" sz="1600" b="1" dirty="0" err="1" smtClean="0"/>
                        <a:t>началь-ной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стадии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err="1" smtClean="0"/>
                        <a:t>Суточ-ные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затраты на </a:t>
                      </a:r>
                      <a:r>
                        <a:rPr lang="ru-RU" sz="1600" b="1" dirty="0" smtClean="0"/>
                        <a:t>1  гол,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Возможные </a:t>
                      </a:r>
                      <a:r>
                        <a:rPr lang="ru-RU" sz="1600" b="1" dirty="0"/>
                        <a:t>общие затраты на откорм,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Стоимость </a:t>
                      </a:r>
                      <a:r>
                        <a:rPr lang="ru-RU" sz="1600" b="1" dirty="0"/>
                        <a:t>на </a:t>
                      </a:r>
                      <a:r>
                        <a:rPr lang="ru-RU" sz="1600" b="1" dirty="0" err="1" smtClean="0"/>
                        <a:t>конеч-ной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стадии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Возможный </a:t>
                      </a:r>
                      <a:r>
                        <a:rPr lang="ru-RU" sz="1600" b="1" dirty="0"/>
                        <a:t>доход на стадиях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</a:tr>
              <a:tr h="472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телёнок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2 100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3 400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000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5 900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7 600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58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</a:t>
                      </a:r>
                      <a:r>
                        <a:rPr lang="ru-RU" sz="1600" b="1" dirty="0" smtClean="0"/>
                        <a:t>и</a:t>
                      </a:r>
                      <a:r>
                        <a:rPr lang="en-US" sz="1600" b="1" dirty="0" err="1" smtClean="0"/>
                        <a:t>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ru-RU" sz="1600" b="1" dirty="0" smtClean="0"/>
                        <a:t>т</a:t>
                      </a:r>
                      <a:r>
                        <a:rPr lang="en-US" sz="1600" b="1" dirty="0" err="1" smtClean="0"/>
                        <a:t>елёнок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13 000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 </a:t>
                      </a:r>
                      <a:r>
                        <a:rPr lang="ru-RU" sz="1600" b="1" dirty="0" smtClean="0"/>
                        <a:t>100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3 </a:t>
                      </a:r>
                      <a:r>
                        <a:rPr lang="ru-RU" sz="1600" b="1" dirty="0"/>
                        <a:t>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11 000 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  </a:t>
                      </a:r>
                      <a:r>
                        <a:rPr lang="ru-RU" sz="1600" b="1" dirty="0"/>
                        <a:t>16 000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8 900 </a:t>
                      </a:r>
                      <a:r>
                        <a:rPr lang="ru-RU" sz="1600" b="1" dirty="0" smtClean="0"/>
                        <a:t>–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12 </a:t>
                      </a:r>
                      <a:r>
                        <a:rPr lang="ru-RU" sz="1600" b="1" dirty="0"/>
                        <a:t>600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телёнок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000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21 000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28 800 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36 </a:t>
                      </a:r>
                      <a:r>
                        <a:rPr lang="ru-RU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200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4 </a:t>
                      </a:r>
                      <a:r>
                        <a:rPr lang="ru-RU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</a:t>
                      </a:r>
                      <a:r>
                        <a:rPr lang="ru-RU" sz="1600" b="1" dirty="0" smtClean="0"/>
                        <a:t>и</a:t>
                      </a:r>
                      <a:r>
                        <a:rPr lang="en-US" sz="1600" b="1" dirty="0" err="1" smtClean="0"/>
                        <a:t>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телёнок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11000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16000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120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25 200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44 800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51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600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 </a:t>
                      </a:r>
                      <a:r>
                        <a:rPr lang="ru-RU" sz="1600" b="1" dirty="0"/>
                        <a:t>9 800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20-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бычок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28800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36 </a:t>
                      </a:r>
                      <a:r>
                        <a:rPr lang="en-US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36 500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65 000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75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300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 </a:t>
                      </a:r>
                      <a:r>
                        <a:rPr lang="ru-RU" sz="1600" b="1" dirty="0"/>
                        <a:t>700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1809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18-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</a:t>
                      </a:r>
                      <a:r>
                        <a:rPr lang="ru-RU" sz="1600" b="1" dirty="0" smtClean="0"/>
                        <a:t>и</a:t>
                      </a:r>
                      <a:r>
                        <a:rPr lang="en-US" sz="1600" b="1" dirty="0" err="1" smtClean="0"/>
                        <a:t>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бычок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44 </a:t>
                      </a:r>
                      <a:r>
                        <a:rPr lang="en-US" sz="1600" b="1" dirty="0" smtClean="0"/>
                        <a:t>800–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51 </a:t>
                      </a:r>
                      <a:r>
                        <a:rPr lang="en-US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36 600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100 000 – 117 000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18 </a:t>
                      </a:r>
                      <a:r>
                        <a:rPr lang="ru-RU" sz="1600" b="1" dirty="0" smtClean="0"/>
                        <a:t>600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29 </a:t>
                      </a:r>
                      <a:r>
                        <a:rPr lang="ru-RU" sz="1600" b="1" dirty="0"/>
                        <a:t>400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lang="ru-RU" sz="1600" b="1" dirty="0" smtClean="0">
                          <a:solidFill>
                            <a:srgbClr val="C00000"/>
                          </a:solidFill>
                        </a:rPr>
                        <a:t>13 </a:t>
                      </a:r>
                      <a:r>
                        <a:rPr lang="ru-RU" sz="1600" b="1" dirty="0">
                          <a:solidFill>
                            <a:srgbClr val="C00000"/>
                          </a:solidFill>
                        </a:rPr>
                        <a:t>000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5 600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6 </a:t>
                      </a:r>
                      <a:r>
                        <a:rPr lang="ru-RU" sz="1600" b="1" dirty="0"/>
                        <a:t>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5786445" y="341314"/>
            <a:ext cx="3357555" cy="131286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2014-2016 гг.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Московская обл.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ООО «Васильевское»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40" name="Рисунок 26"/>
          <p:cNvPicPr>
            <a:picLocks noChangeAspect="1" noChangeArrowheads="1"/>
          </p:cNvPicPr>
          <p:nvPr/>
        </p:nvPicPr>
        <p:blipFill>
          <a:blip r:embed="rId2" cstate="print">
            <a:lum bright="20000" contrast="30000"/>
          </a:blip>
          <a:srcRect/>
          <a:stretch>
            <a:fillRect/>
          </a:stretch>
        </p:blipFill>
        <p:spPr bwMode="auto">
          <a:xfrm>
            <a:off x="2786052" y="0"/>
            <a:ext cx="3248025" cy="1828800"/>
          </a:xfrm>
          <a:prstGeom prst="rect">
            <a:avLst/>
          </a:prstGeom>
          <a:noFill/>
        </p:spPr>
      </p:pic>
      <p:pic>
        <p:nvPicPr>
          <p:cNvPr id="39941" name="Рисунок 25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3643305" y="1643051"/>
            <a:ext cx="3295651" cy="1844675"/>
          </a:xfrm>
          <a:prstGeom prst="rect">
            <a:avLst/>
          </a:prstGeom>
          <a:noFill/>
        </p:spPr>
      </p:pic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357160" y="357167"/>
            <a:ext cx="2248025" cy="14532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Кроссбридный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теленок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 1,5 месяца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85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214415" y="2214555"/>
            <a:ext cx="2191520" cy="93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7 месяцев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260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2071672" y="3857628"/>
            <a:ext cx="2333297" cy="842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13 месяцев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 520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635896" y="5301208"/>
            <a:ext cx="2066925" cy="1271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живой 520 кг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туши 317 кг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Выход  60,9 %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Рисунок 34" descr="IMG_3017"/>
          <p:cNvPicPr>
            <a:picLocks noChangeAspect="1" noChangeArrowheads="1"/>
          </p:cNvPicPr>
          <p:nvPr/>
        </p:nvPicPr>
        <p:blipFill>
          <a:blip r:embed="rId4" cstate="print"/>
          <a:srcRect l="9554" t="7692" r="12193"/>
          <a:stretch>
            <a:fillRect/>
          </a:stretch>
        </p:blipFill>
        <p:spPr bwMode="auto">
          <a:xfrm>
            <a:off x="4572001" y="3286124"/>
            <a:ext cx="3246439" cy="1789113"/>
          </a:xfrm>
          <a:prstGeom prst="rect">
            <a:avLst/>
          </a:prstGeom>
          <a:noFill/>
        </p:spPr>
      </p:pic>
      <p:pic>
        <p:nvPicPr>
          <p:cNvPr id="39939" name="Рисунок 35" descr="IMG_3030"/>
          <p:cNvPicPr>
            <a:picLocks noChangeAspect="1" noChangeArrowheads="1"/>
          </p:cNvPicPr>
          <p:nvPr/>
        </p:nvPicPr>
        <p:blipFill>
          <a:blip r:embed="rId5" cstate="print"/>
          <a:srcRect l="18478"/>
          <a:stretch>
            <a:fillRect/>
          </a:stretch>
        </p:blipFill>
        <p:spPr bwMode="auto">
          <a:xfrm>
            <a:off x="5894389" y="4930776"/>
            <a:ext cx="3249612" cy="1787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0"/>
            <a:ext cx="489654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 </a:t>
            </a:r>
          </a:p>
          <a:p>
            <a:pPr indent="358775"/>
            <a:r>
              <a:rPr lang="ru-RU" sz="2400" b="1" dirty="0" smtClean="0">
                <a:solidFill>
                  <a:srgbClr val="C00000"/>
                </a:solidFill>
              </a:rPr>
              <a:t>Бельгийская бело-голубая порода крупного рогатого скота (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) - это уникальная мясная порода, выведенная животноводами Бельгии.</a:t>
            </a:r>
          </a:p>
          <a:p>
            <a:pPr indent="358775"/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Разведение чистопородной </a:t>
            </a:r>
            <a:r>
              <a:rPr lang="ru-RU" sz="2400" b="1" dirty="0" err="1" smtClean="0">
                <a:solidFill>
                  <a:schemeClr val="accent2">
                    <a:lumMod val="50000"/>
                  </a:schemeClr>
                </a:solidFill>
              </a:rPr>
              <a:t>ВВВ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 в России возможно, но в ближайшем будущем, т.к. этот проект требует 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высоко- 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технологичного ветеринарно- зоотехнического сопровождения.</a:t>
            </a:r>
          </a:p>
          <a:p>
            <a:pPr indent="358775"/>
            <a:r>
              <a:rPr lang="ru-RU" sz="2400" b="1" dirty="0" smtClean="0">
                <a:solidFill>
                  <a:srgbClr val="C00000"/>
                </a:solidFill>
              </a:rPr>
              <a:t>Оптимально реализуемым проектом в РФ является технология </a:t>
            </a:r>
            <a:r>
              <a:rPr lang="ru-RU" sz="2400" b="1" dirty="0" smtClean="0">
                <a:solidFill>
                  <a:srgbClr val="C00000"/>
                </a:solidFill>
              </a:rPr>
              <a:t>кроссбридинга</a:t>
            </a:r>
            <a:r>
              <a:rPr lang="ru-RU" sz="2400" b="1" dirty="0" smtClean="0">
                <a:solidFill>
                  <a:srgbClr val="C00000"/>
                </a:solidFill>
              </a:rPr>
              <a:t>, основанная на искусственном осеменении спермой 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 местных молочных и мясных пород скота. </a:t>
            </a:r>
          </a:p>
        </p:txBody>
      </p:sp>
      <p:pic>
        <p:nvPicPr>
          <p:cNvPr id="1026" name="Picture 2" descr="image1"/>
          <p:cNvPicPr>
            <a:picLocks noChangeAspect="1" noChangeArrowheads="1"/>
          </p:cNvPicPr>
          <p:nvPr/>
        </p:nvPicPr>
        <p:blipFill>
          <a:blip r:embed="rId2" cstate="print"/>
          <a:srcRect l="16399" t="36355" r="13007" b="6616"/>
          <a:stretch>
            <a:fillRect/>
          </a:stretch>
        </p:blipFill>
        <p:spPr bwMode="auto">
          <a:xfrm>
            <a:off x="4998094" y="404664"/>
            <a:ext cx="41459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7" t="19418" r="12847" b="18091"/>
          <a:stretch/>
        </p:blipFill>
        <p:spPr bwMode="auto">
          <a:xfrm>
            <a:off x="-1" y="260648"/>
            <a:ext cx="9076149" cy="6191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31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Рисунок 2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0"/>
            <a:ext cx="6156176" cy="292494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14281" y="548680"/>
            <a:ext cx="2214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99"/>
                </a:solidFill>
              </a:rPr>
              <a:t>2016 г.</a:t>
            </a:r>
            <a:endParaRPr lang="ru-RU" sz="2400" dirty="0">
              <a:solidFill>
                <a:srgbClr val="000099"/>
              </a:solidFill>
            </a:endParaRPr>
          </a:p>
          <a:p>
            <a:r>
              <a:rPr lang="en-US" sz="2000" b="1" dirty="0" err="1">
                <a:solidFill>
                  <a:srgbClr val="000099"/>
                </a:solidFill>
              </a:rPr>
              <a:t>Московская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err="1" smtClean="0">
                <a:solidFill>
                  <a:srgbClr val="000099"/>
                </a:solidFill>
              </a:rPr>
              <a:t>обл</a:t>
            </a:r>
            <a:r>
              <a:rPr lang="ru-RU" sz="2000" b="1" dirty="0" smtClean="0">
                <a:solidFill>
                  <a:srgbClr val="000099"/>
                </a:solidFill>
              </a:rPr>
              <a:t>.</a:t>
            </a:r>
            <a:endParaRPr lang="ru-RU" sz="2000" dirty="0">
              <a:solidFill>
                <a:srgbClr val="000099"/>
              </a:solidFill>
            </a:endParaRPr>
          </a:p>
          <a:p>
            <a:r>
              <a:rPr lang="ru-RU" sz="2000" b="1" dirty="0" smtClean="0">
                <a:solidFill>
                  <a:srgbClr val="000099"/>
                </a:solidFill>
              </a:rPr>
              <a:t>ООО «</a:t>
            </a:r>
            <a:r>
              <a:rPr lang="ru-RU" sz="2000" b="1" dirty="0" err="1" smtClean="0">
                <a:solidFill>
                  <a:srgbClr val="000099"/>
                </a:solidFill>
              </a:rPr>
              <a:t>Элинар</a:t>
            </a:r>
            <a:r>
              <a:rPr lang="ru-RU" sz="2000" b="1" dirty="0" smtClean="0">
                <a:solidFill>
                  <a:srgbClr val="000099"/>
                </a:solidFill>
              </a:rPr>
              <a:t>»</a:t>
            </a:r>
            <a:endParaRPr lang="ru-RU" sz="2000" dirty="0">
              <a:solidFill>
                <a:srgbClr val="000099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51520" y="3068960"/>
          <a:ext cx="8715438" cy="3680460"/>
        </p:xfrm>
        <a:graphic>
          <a:graphicData uri="http://schemas.openxmlformats.org/drawingml/2006/table">
            <a:tbl>
              <a:tblPr/>
              <a:tblGrid>
                <a:gridCol w="1857388"/>
                <a:gridCol w="1071571"/>
                <a:gridCol w="1071571"/>
                <a:gridCol w="1143008"/>
                <a:gridCol w="1285884"/>
                <a:gridCol w="1000132"/>
                <a:gridCol w="1285884"/>
              </a:tblGrid>
              <a:tr h="4309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endParaRPr lang="en-US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Вес</a:t>
                      </a: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при</a:t>
                      </a: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рождении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6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9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12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15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Средний привес в день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</a:tr>
              <a:tr h="4586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5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ВВВ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27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240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405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640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1,360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4863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5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ВВВ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235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380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485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590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1,200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Телка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  с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крещенная</a:t>
                      </a:r>
                      <a:r>
                        <a:rPr lang="en-US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5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ВВВ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26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220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340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460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1,120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Телка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 с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крещенная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с </a:t>
                      </a:r>
                      <a:r>
                        <a:rPr lang="ru-RU" sz="15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ВВВ</a:t>
                      </a:r>
                      <a:endParaRPr lang="ru-RU" sz="15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35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210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325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445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510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1,105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4597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с </a:t>
                      </a:r>
                      <a:r>
                        <a:rPr lang="en-US" sz="1500" b="1" dirty="0" err="1">
                          <a:latin typeface="Calibri"/>
                          <a:ea typeface="Times New Roman"/>
                          <a:cs typeface="Times New Roman"/>
                        </a:rPr>
                        <a:t>Шароле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220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330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440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1,080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8753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Бычок,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5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smtClean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500" b="1" dirty="0" err="1">
                          <a:latin typeface="Calibri"/>
                          <a:ea typeface="Times New Roman"/>
                          <a:cs typeface="Times New Roman"/>
                        </a:rPr>
                        <a:t>Абердино</a:t>
                      </a:r>
                      <a:r>
                        <a:rPr lang="ru-RU" sz="15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500" b="1" dirty="0" err="1">
                          <a:latin typeface="Calibri"/>
                          <a:ea typeface="Times New Roman"/>
                          <a:cs typeface="Times New Roman"/>
                        </a:rPr>
                        <a:t>Ангус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35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>
                          <a:latin typeface="Calibri"/>
                          <a:ea typeface="Times New Roman"/>
                          <a:cs typeface="Times New Roman"/>
                        </a:rPr>
                        <a:t>215</a:t>
                      </a:r>
                      <a:endParaRPr lang="ru-RU" sz="15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315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425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510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500" b="1" dirty="0">
                          <a:latin typeface="Calibri"/>
                          <a:ea typeface="Times New Roman"/>
                          <a:cs typeface="Times New Roman"/>
                        </a:rPr>
                        <a:t>1,055</a:t>
                      </a:r>
                      <a:endParaRPr lang="ru-RU" sz="15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14827" r="13875" b="18574"/>
          <a:stretch/>
        </p:blipFill>
        <p:spPr bwMode="auto">
          <a:xfrm>
            <a:off x="179512" y="188640"/>
            <a:ext cx="8872731" cy="649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2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t="23235" r="12870" b="11548"/>
          <a:stretch/>
        </p:blipFill>
        <p:spPr bwMode="auto">
          <a:xfrm>
            <a:off x="-5605" y="182014"/>
            <a:ext cx="9149605" cy="65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6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</a:rPr>
              <a:t>Основные задачи, решаемые в данном проекте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79512" y="836712"/>
          <a:ext cx="8640960" cy="5532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6768752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ГЕНЕТИЧЕСКАЯ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Генетическое улучшение пород мясного направления.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314">
                <a:tc>
                  <a:txBody>
                    <a:bodyPr/>
                    <a:lstStyle/>
                    <a:p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ЭКОНОМИЧЕС-КАЯ</a:t>
                      </a:r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прибыли предприятий, участвующих в проекте по производству мяса. Получение дополнительной прибыли за счет производства молока.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088">
                <a:tc>
                  <a:txBody>
                    <a:bodyPr/>
                    <a:lstStyle/>
                    <a:p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СОЦИАЛЬНО-АДМИНИСТРА-ТИВНАЯ</a:t>
                      </a:r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рабочих мест. Увеличение поступления налогов в бюджет. Подключение к проекту большего числа сельхозпредприятий, фермерских хозяйств и частных лиц, имеющий свой скот.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ТЕХНОЛОГИ-ЧЕСКАЯ</a:t>
                      </a:r>
                      <a:endParaRPr lang="ru-RU" sz="2000" b="1" kern="1200" dirty="0" smtClean="0">
                        <a:solidFill>
                          <a:srgbClr val="00009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производительности труда. Использование высокотехнологичных методов. Выход на мировой уровень по производству качественной</a:t>
                      </a:r>
                      <a:r>
                        <a:rPr lang="ru-RU" sz="19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говядины.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НАУЧНАЯ</a:t>
                      </a:r>
                      <a:endParaRPr lang="ru-RU" sz="2000" b="1" dirty="0" smtClean="0">
                        <a:solidFill>
                          <a:srgbClr val="000099"/>
                        </a:solidFill>
                      </a:endParaRPr>
                    </a:p>
                    <a:p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Изучение и внедрение новых мясных пород. Сопровождение проекта зарубежными специалистами по ветеринарии, кормопроизводству и обучение специалистов в Бельгии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ПОЛИТИЧЕС-КАЯ</a:t>
                      </a:r>
                      <a:endParaRPr lang="ru-RU" sz="2000" b="1" kern="1200" dirty="0" smtClean="0">
                        <a:solidFill>
                          <a:srgbClr val="00009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Выполнение программы по продовольственной безопасности РФ. Сокращение сроков выполнения программы развития мясного скотоводства.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3"/>
          <p:cNvSpPr txBox="1">
            <a:spLocks noChangeArrowheads="1"/>
          </p:cNvSpPr>
          <p:nvPr/>
        </p:nvSpPr>
        <p:spPr bwMode="auto">
          <a:xfrm>
            <a:off x="179388" y="692150"/>
            <a:ext cx="85725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2800" b="1" dirty="0" err="1">
                <a:solidFill>
                  <a:srgbClr val="C00000"/>
                </a:solidFill>
              </a:rPr>
              <a:t>Грязнева</a:t>
            </a:r>
            <a:r>
              <a:rPr lang="ru-RU" sz="2800" b="1" dirty="0">
                <a:solidFill>
                  <a:srgbClr val="C00000"/>
                </a:solidFill>
              </a:rPr>
              <a:t> Татьяна Николаевна</a:t>
            </a:r>
          </a:p>
          <a:p>
            <a:pPr algn="ctr" eaLnBrk="1" hangingPunct="1"/>
            <a:r>
              <a:rPr lang="ru-RU" sz="2800" b="1" dirty="0" err="1">
                <a:solidFill>
                  <a:srgbClr val="000099"/>
                </a:solidFill>
              </a:rPr>
              <a:t>ФГБОУ</a:t>
            </a:r>
            <a:r>
              <a:rPr lang="ru-RU" sz="2800" b="1" dirty="0">
                <a:solidFill>
                  <a:srgbClr val="000099"/>
                </a:solidFill>
              </a:rPr>
              <a:t> ВО «Московская государственная академия ветеринарной медицины и биотехнологии – </a:t>
            </a:r>
          </a:p>
          <a:p>
            <a:pPr algn="ctr" eaLnBrk="1" hangingPunct="1"/>
            <a:r>
              <a:rPr lang="ru-RU" sz="2800" b="1" dirty="0" err="1">
                <a:solidFill>
                  <a:srgbClr val="000099"/>
                </a:solidFill>
              </a:rPr>
              <a:t>МВА</a:t>
            </a:r>
            <a:r>
              <a:rPr lang="ru-RU" sz="2800" b="1" dirty="0">
                <a:solidFill>
                  <a:srgbClr val="000099"/>
                </a:solidFill>
              </a:rPr>
              <a:t> имени </a:t>
            </a:r>
            <a:r>
              <a:rPr lang="ru-RU" sz="2800" b="1" dirty="0" err="1">
                <a:solidFill>
                  <a:srgbClr val="000099"/>
                </a:solidFill>
              </a:rPr>
              <a:t>К.И</a:t>
            </a:r>
            <a:r>
              <a:rPr lang="ru-RU" sz="2800" b="1" dirty="0">
                <a:solidFill>
                  <a:srgbClr val="000099"/>
                </a:solidFill>
              </a:rPr>
              <a:t>. Скрябина», </a:t>
            </a:r>
            <a:r>
              <a:rPr lang="ru-RU" sz="2800" b="1" dirty="0" smtClean="0">
                <a:solidFill>
                  <a:srgbClr val="000099"/>
                </a:solidFill>
              </a:rPr>
              <a:t>ООО «</a:t>
            </a:r>
            <a:r>
              <a:rPr lang="ru-RU" sz="2800" b="1" dirty="0" err="1" smtClean="0">
                <a:solidFill>
                  <a:srgbClr val="000099"/>
                </a:solidFill>
              </a:rPr>
              <a:t>МИРОВЕТ</a:t>
            </a:r>
            <a:r>
              <a:rPr lang="ru-RU" sz="2800" b="1" dirty="0" smtClean="0">
                <a:solidFill>
                  <a:srgbClr val="000099"/>
                </a:solidFill>
              </a:rPr>
              <a:t>»</a:t>
            </a:r>
          </a:p>
          <a:p>
            <a:pPr algn="ctr" eaLnBrk="1" hangingPunct="1"/>
            <a:r>
              <a:rPr lang="ru-RU" sz="2800" b="1" dirty="0" smtClean="0">
                <a:solidFill>
                  <a:srgbClr val="000099"/>
                </a:solidFill>
              </a:rPr>
              <a:t>8-915-454-25-54</a:t>
            </a:r>
            <a:endParaRPr lang="ru-RU" sz="2800" b="1" dirty="0">
              <a:solidFill>
                <a:srgbClr val="000099"/>
              </a:solidFill>
            </a:endParaRPr>
          </a:p>
          <a:p>
            <a:pPr algn="ctr" eaLnBrk="1" hangingPunct="1"/>
            <a:endParaRPr lang="ru-RU" sz="2800" b="1" dirty="0">
              <a:solidFill>
                <a:srgbClr val="C00000"/>
              </a:solidFill>
            </a:endParaRPr>
          </a:p>
          <a:p>
            <a:pPr algn="ctr" eaLnBrk="1" hangingPunct="1"/>
            <a:r>
              <a:rPr lang="ru-RU" sz="2800" b="1" dirty="0" err="1">
                <a:solidFill>
                  <a:srgbClr val="C00000"/>
                </a:solidFill>
              </a:rPr>
              <a:t>Быканов</a:t>
            </a:r>
            <a:r>
              <a:rPr lang="ru-RU" sz="2800" b="1" dirty="0">
                <a:solidFill>
                  <a:srgbClr val="C00000"/>
                </a:solidFill>
              </a:rPr>
              <a:t> Андрей Васильевич </a:t>
            </a:r>
          </a:p>
          <a:p>
            <a:pPr algn="ctr" eaLnBrk="1" hangingPunct="1"/>
            <a:r>
              <a:rPr lang="ru-RU" sz="2800" b="1" dirty="0">
                <a:solidFill>
                  <a:srgbClr val="C00000"/>
                </a:solidFill>
              </a:rPr>
              <a:t> </a:t>
            </a:r>
            <a:r>
              <a:rPr lang="ru-RU" sz="2800" b="1" dirty="0">
                <a:solidFill>
                  <a:srgbClr val="000099"/>
                </a:solidFill>
              </a:rPr>
              <a:t>ООО «Пушкинский мясной двор», </a:t>
            </a:r>
          </a:p>
          <a:p>
            <a:pPr algn="ctr" eaLnBrk="1" hangingPunct="1"/>
            <a:r>
              <a:rPr lang="ru-RU" sz="2800" b="1" dirty="0">
                <a:solidFill>
                  <a:srgbClr val="000099"/>
                </a:solidFill>
              </a:rPr>
              <a:t>8-903-724-72-29</a:t>
            </a:r>
          </a:p>
          <a:p>
            <a:pPr algn="ctr" eaLnBrk="1" hangingPunct="1"/>
            <a:endParaRPr lang="ru-RU" sz="2800" b="1" dirty="0">
              <a:solidFill>
                <a:srgbClr val="C00000"/>
              </a:solidFill>
            </a:endParaRPr>
          </a:p>
          <a:p>
            <a:pPr algn="ctr" eaLnBrk="1" hangingPunct="1"/>
            <a:r>
              <a:rPr lang="ru-RU" sz="2800" b="1" dirty="0" err="1">
                <a:solidFill>
                  <a:srgbClr val="C00000"/>
                </a:solidFill>
              </a:rPr>
              <a:t>Шайбель</a:t>
            </a:r>
            <a:r>
              <a:rPr lang="ru-RU" sz="2800" b="1" dirty="0">
                <a:solidFill>
                  <a:srgbClr val="C00000"/>
                </a:solidFill>
              </a:rPr>
              <a:t> Алексей Яковлевич </a:t>
            </a:r>
          </a:p>
          <a:p>
            <a:pPr algn="ctr" eaLnBrk="1" hangingPunct="1"/>
            <a:r>
              <a:rPr lang="ru-RU" sz="2800" b="1" dirty="0">
                <a:solidFill>
                  <a:srgbClr val="000099"/>
                </a:solidFill>
              </a:rPr>
              <a:t>ООО «</a:t>
            </a:r>
            <a:r>
              <a:rPr lang="ru-RU" sz="2800" b="1" dirty="0" err="1">
                <a:solidFill>
                  <a:srgbClr val="000099"/>
                </a:solidFill>
              </a:rPr>
              <a:t>Пробиотик</a:t>
            </a:r>
            <a:r>
              <a:rPr lang="ru-RU" sz="2800" b="1" dirty="0">
                <a:solidFill>
                  <a:srgbClr val="000099"/>
                </a:solidFill>
              </a:rPr>
              <a:t>-Плюс», 8-965-136-13-36</a:t>
            </a:r>
          </a:p>
          <a:p>
            <a:pPr algn="ctr" eaLnBrk="1" hangingPunct="1"/>
            <a:endParaRPr lang="ru-RU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632"/>
            <a:ext cx="8892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ctr"/>
            <a:r>
              <a:rPr lang="ru-RU" sz="2400" b="1" dirty="0" smtClean="0">
                <a:solidFill>
                  <a:srgbClr val="C00000"/>
                </a:solidFill>
              </a:rPr>
              <a:t>Особенно перспективной породой для </a:t>
            </a:r>
            <a:r>
              <a:rPr lang="ru-RU" sz="2400" b="1" dirty="0" err="1" smtClean="0">
                <a:solidFill>
                  <a:srgbClr val="C00000"/>
                </a:solidFill>
              </a:rPr>
              <a:t>кроссбрединга</a:t>
            </a:r>
            <a:r>
              <a:rPr lang="ru-RU" sz="2400" b="1" dirty="0" smtClean="0">
                <a:solidFill>
                  <a:srgbClr val="C00000"/>
                </a:solidFill>
              </a:rPr>
              <a:t> с 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 является черно-пестрая (</a:t>
            </a:r>
            <a:r>
              <a:rPr lang="ru-RU" sz="2400" b="1" dirty="0" err="1" smtClean="0">
                <a:solidFill>
                  <a:srgbClr val="C00000"/>
                </a:solidFill>
              </a:rPr>
              <a:t>голштинизированная</a:t>
            </a:r>
            <a:r>
              <a:rPr lang="ru-RU" sz="2400" b="1" dirty="0" smtClean="0">
                <a:solidFill>
                  <a:srgbClr val="C00000"/>
                </a:solidFill>
              </a:rPr>
              <a:t>) порода </a:t>
            </a:r>
            <a:r>
              <a:rPr lang="ru-RU" sz="2400" b="1" dirty="0" err="1" smtClean="0">
                <a:solidFill>
                  <a:srgbClr val="C00000"/>
                </a:solidFill>
              </a:rPr>
              <a:t>КРС</a:t>
            </a:r>
            <a:endParaRPr lang="ru-RU" sz="2400" b="1" dirty="0" smtClean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7" name="Рисунок 20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420888"/>
            <a:ext cx="3202740" cy="2136300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4335"/>
              </p:ext>
            </p:extLst>
          </p:nvPr>
        </p:nvGraphicFramePr>
        <p:xfrm>
          <a:off x="323528" y="980728"/>
          <a:ext cx="8424936" cy="566547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8385229"/>
                <a:gridCol w="39707"/>
              </a:tblGrid>
              <a:tr h="337376">
                <a:tc rowSpan="2"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Вес новорожденного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кроссбридного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теленка составляет в среднем 35 кг и патологических отелов не отмечается.</a:t>
                      </a:r>
                      <a:endParaRPr lang="ru-RU" sz="2200" b="1" dirty="0">
                        <a:solidFill>
                          <a:srgbClr val="000099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38688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329632">
                <a:tc rowSpan="2"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Интенсивное развитие мышечной массы в области крупа телят начинается с 2-х недельного возраста. 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46432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295252">
                <a:tc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</a:rPr>
                        <a:t>К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репкий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костяк.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60314">
                <a:tc rowSpan="2">
                  <a:txBody>
                    <a:bodyPr/>
                    <a:lstStyle/>
                    <a:p>
                      <a:pPr marL="87313" lvl="0" indent="0" algn="l" hangingPunct="0">
                        <a:buFont typeface="+mj-lt"/>
                        <a:buNone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Неприхотливость к условиям содержания и кормления.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1876">
                <a:tc vMerge="1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66798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Устойчивость к болезням. 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0115">
                <a:tc rowSpan="2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Убойный вес туши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кроссбридного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животного на 100-150 кг больше, чем у чистопородного черно-пестрого скота.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945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70072">
                <a:tc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Выход мяса с туши 60% и более.</a:t>
                      </a:r>
                      <a:endParaRPr lang="ru-RU" sz="2200" b="1" dirty="0">
                        <a:solidFill>
                          <a:srgbClr val="000099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656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костей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15,8.</a:t>
                      </a:r>
                      <a:endParaRPr lang="ru-RU" sz="2200" b="1" dirty="0" smtClean="0">
                        <a:solidFill>
                          <a:srgbClr val="000099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45364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мышечной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массы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более 75.</a:t>
                      </a:r>
                      <a:endParaRPr lang="ru-RU" sz="2200" b="1" dirty="0" smtClean="0">
                        <a:solidFill>
                          <a:srgbClr val="000099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По вкусовым качествам мясо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кроссбридных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животных не имеет аналогов, т.к. является не жирным, диетическим, очень вкусным и полезным для здоровья.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 t="25226" r="66250"/>
          <a:stretch>
            <a:fillRect/>
          </a:stretch>
        </p:blipFill>
        <p:spPr bwMode="auto">
          <a:xfrm>
            <a:off x="395536" y="188640"/>
            <a:ext cx="5143536" cy="649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64088" y="1772816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99"/>
                </a:solidFill>
              </a:rPr>
              <a:t>Телята одного возраста: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справа – чистопородная молочная;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слева – </a:t>
            </a:r>
            <a:r>
              <a:rPr lang="ru-RU" sz="2400" b="1" dirty="0" err="1" smtClean="0">
                <a:solidFill>
                  <a:srgbClr val="000099"/>
                </a:solidFill>
              </a:rPr>
              <a:t>кроссбридный</a:t>
            </a:r>
            <a:r>
              <a:rPr lang="ru-RU" sz="2400" b="1" dirty="0" smtClean="0">
                <a:solidFill>
                  <a:srgbClr val="000099"/>
                </a:solidFill>
              </a:rPr>
              <a:t> </a:t>
            </a:r>
            <a:r>
              <a:rPr lang="ru-RU" sz="2400" b="1" dirty="0" smtClean="0">
                <a:solidFill>
                  <a:srgbClr val="000099"/>
                </a:solidFill>
              </a:rPr>
              <a:t>(черно-пестрая порода, скрещенная с </a:t>
            </a:r>
            <a:r>
              <a:rPr lang="ru-RU" sz="2400" b="1" dirty="0" err="1" smtClean="0">
                <a:solidFill>
                  <a:srgbClr val="000099"/>
                </a:solidFill>
              </a:rPr>
              <a:t>ВВВ</a:t>
            </a:r>
            <a:r>
              <a:rPr lang="ru-RU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3850" y="254001"/>
            <a:ext cx="869632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ru-RU" sz="2400" b="1" dirty="0" smtClean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 smtClean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b="1" dirty="0">
              <a:solidFill>
                <a:srgbClr val="800000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8" t="13662" r="41341" b="64551"/>
          <a:stretch/>
        </p:blipFill>
        <p:spPr bwMode="auto">
          <a:xfrm>
            <a:off x="198480" y="4970387"/>
            <a:ext cx="1313277" cy="141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60259" r="64720" b="29889"/>
          <a:stretch/>
        </p:blipFill>
        <p:spPr bwMode="auto">
          <a:xfrm>
            <a:off x="220268" y="3923946"/>
            <a:ext cx="2244373" cy="78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7" t="60275" r="38381" b="28869"/>
          <a:stretch/>
        </p:blipFill>
        <p:spPr bwMode="auto">
          <a:xfrm>
            <a:off x="220266" y="1348835"/>
            <a:ext cx="2623541" cy="121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2" t="60565" r="8070" b="30005"/>
          <a:stretch/>
        </p:blipFill>
        <p:spPr bwMode="auto">
          <a:xfrm>
            <a:off x="431078" y="2900879"/>
            <a:ext cx="1980752" cy="67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95626" y="371732"/>
            <a:ext cx="513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ООО «</a:t>
            </a:r>
            <a:r>
              <a:rPr lang="ru-RU" sz="3600" b="1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Мировет</a:t>
            </a:r>
            <a:r>
              <a:rPr lang="ru-RU" sz="3600" b="1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»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000374" y="1411041"/>
            <a:ext cx="572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ФГБОУ ВО «Московская государственная академия ветеринарной медицины и биотехнологии - МВА имени К.И. Скрябина»</a:t>
            </a:r>
            <a:endParaRPr lang="ru-RU" sz="2000" dirty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47824" r="62823" b="43304"/>
          <a:stretch/>
        </p:blipFill>
        <p:spPr bwMode="auto">
          <a:xfrm>
            <a:off x="1366704" y="5501791"/>
            <a:ext cx="1550058" cy="9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95626" y="2921138"/>
            <a:ext cx="592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ООО «ПРОБИОТИК-ПЛЮС</a:t>
            </a:r>
            <a:r>
              <a:rPr lang="ru-RU" sz="32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»</a:t>
            </a:r>
            <a:endParaRPr lang="ru-RU" sz="32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0374" y="3923945"/>
            <a:ext cx="59245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ООО «Пушкинский мясной двор»</a:t>
            </a:r>
          </a:p>
          <a:p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095626" y="4877622"/>
            <a:ext cx="5629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Льежский</a:t>
            </a:r>
            <a:r>
              <a:rPr lang="ru-RU" sz="2400" b="1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университет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и</a:t>
            </a:r>
            <a:r>
              <a:rPr lang="ru-RU" sz="24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Валлонская Ассоциация по разведению скота</a:t>
            </a:r>
            <a:r>
              <a:rPr lang="ru-RU" sz="24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, Бельгия</a:t>
            </a: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220268" y="146514"/>
            <a:ext cx="2479524" cy="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4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9" t="30426" r="13585" b="16130"/>
          <a:stretch/>
        </p:blipFill>
        <p:spPr bwMode="auto">
          <a:xfrm>
            <a:off x="179512" y="1124744"/>
            <a:ext cx="8740480" cy="50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8864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99"/>
                </a:solidFill>
              </a:rPr>
              <a:t>Кроссбридинг Бельгийской бело-голубой </a:t>
            </a:r>
          </a:p>
          <a:p>
            <a:pPr algn="ctr"/>
            <a:r>
              <a:rPr lang="ru-RU" sz="2400" b="1" dirty="0" smtClean="0">
                <a:solidFill>
                  <a:srgbClr val="000099"/>
                </a:solidFill>
              </a:rPr>
              <a:t>и черно-пестрой пород</a:t>
            </a:r>
            <a:endParaRPr 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8964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ЭТАПЫ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реализации инвестиционного проекта «Развитие мясного скотоводства в Российской Федерации с использованием генетического материала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Бельгийской бело-голубой породы крупного рогатого скота»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1844824"/>
            <a:ext cx="8640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</a:t>
            </a:r>
            <a:r>
              <a:rPr lang="ru-RU" sz="2800" b="1" dirty="0" smtClean="0">
                <a:solidFill>
                  <a:srgbClr val="C00000"/>
                </a:solidFill>
              </a:rPr>
              <a:t> ЭТАП (подготовительный):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000099"/>
                </a:solidFill>
              </a:rPr>
              <a:t>  заключение </a:t>
            </a:r>
            <a:r>
              <a:rPr lang="ru-RU" sz="2000" b="1" dirty="0" smtClean="0">
                <a:solidFill>
                  <a:srgbClr val="000099"/>
                </a:solidFill>
              </a:rPr>
              <a:t>договоров  между хозяйствами и ООО «</a:t>
            </a:r>
            <a:r>
              <a:rPr lang="ru-RU" sz="2000" b="1" dirty="0" err="1" smtClean="0">
                <a:solidFill>
                  <a:srgbClr val="000099"/>
                </a:solidFill>
              </a:rPr>
              <a:t>МИРОЛИН</a:t>
            </a:r>
            <a:r>
              <a:rPr lang="ru-RU" sz="2000" b="1" dirty="0" smtClean="0">
                <a:solidFill>
                  <a:srgbClr val="000099"/>
                </a:solidFill>
              </a:rPr>
              <a:t>» на оказание ветеринарных услуг по проведению лечебно-профилактических мероприятий при эндометритах и маститах коров, улучшению воспроизводительной функции коров, организации туровых отелов, производству </a:t>
            </a:r>
            <a:r>
              <a:rPr lang="ru-RU" sz="2000" b="1" dirty="0" err="1" smtClean="0">
                <a:solidFill>
                  <a:srgbClr val="000099"/>
                </a:solidFill>
              </a:rPr>
              <a:t>кроссбридных</a:t>
            </a:r>
            <a:r>
              <a:rPr lang="ru-RU" sz="2000" b="1" dirty="0" smtClean="0">
                <a:solidFill>
                  <a:srgbClr val="000099"/>
                </a:solidFill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</a:rPr>
              <a:t>телят </a:t>
            </a:r>
            <a:r>
              <a:rPr lang="ru-RU" sz="2000" b="1" dirty="0" err="1" smtClean="0">
                <a:solidFill>
                  <a:srgbClr val="000099"/>
                </a:solidFill>
              </a:rPr>
              <a:t>ВВВ</a:t>
            </a:r>
            <a:r>
              <a:rPr lang="ru-RU" sz="2000" b="1" dirty="0" smtClean="0">
                <a:solidFill>
                  <a:srgbClr val="000099"/>
                </a:solidFill>
              </a:rPr>
              <a:t> с использованием коров хозяйства;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000099"/>
                </a:solidFill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</a:rPr>
              <a:t>  заключение </a:t>
            </a:r>
            <a:r>
              <a:rPr lang="ru-RU" sz="2000" b="1" dirty="0" smtClean="0">
                <a:solidFill>
                  <a:srgbClr val="000099"/>
                </a:solidFill>
              </a:rPr>
              <a:t>договоров  между хозяйствами и ООО «</a:t>
            </a:r>
            <a:r>
              <a:rPr lang="ru-RU" sz="2000" b="1" dirty="0" err="1" smtClean="0">
                <a:solidFill>
                  <a:srgbClr val="000099"/>
                </a:solidFill>
              </a:rPr>
              <a:t>МИРОЛИН</a:t>
            </a:r>
            <a:r>
              <a:rPr lang="ru-RU" sz="2000" b="1" dirty="0" smtClean="0">
                <a:solidFill>
                  <a:srgbClr val="000099"/>
                </a:solidFill>
              </a:rPr>
              <a:t>» на приобретение лечебно-профилактических препаратов, необходимых для лечения коров, подготовки их к осеменению и сопровождению стельных животных; 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000099"/>
                </a:solidFill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</a:rPr>
              <a:t> заключение </a:t>
            </a:r>
            <a:r>
              <a:rPr lang="ru-RU" sz="2000" b="1" dirty="0" smtClean="0">
                <a:solidFill>
                  <a:srgbClr val="000099"/>
                </a:solidFill>
              </a:rPr>
              <a:t>договоров с откормочными хозяйствами на поставку </a:t>
            </a:r>
            <a:r>
              <a:rPr lang="ru-RU" sz="2000" b="1" dirty="0" err="1" smtClean="0">
                <a:solidFill>
                  <a:srgbClr val="000099"/>
                </a:solidFill>
              </a:rPr>
              <a:t>кроссбридных</a:t>
            </a:r>
            <a:r>
              <a:rPr lang="ru-RU" sz="2000" b="1" dirty="0" smtClean="0">
                <a:solidFill>
                  <a:srgbClr val="000099"/>
                </a:solidFill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</a:rPr>
              <a:t>телят;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000" b="1" dirty="0" smtClean="0">
                <a:solidFill>
                  <a:srgbClr val="000099"/>
                </a:solidFill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</a:rPr>
              <a:t> заключение </a:t>
            </a:r>
            <a:r>
              <a:rPr lang="ru-RU" sz="2000" b="1" dirty="0" smtClean="0">
                <a:solidFill>
                  <a:srgbClr val="000099"/>
                </a:solidFill>
              </a:rPr>
              <a:t>договоров с мясоперерабатывающим предприятием на поставку убойных животных.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8964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ЭТАПЫ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реализации инвестиционного проекта «Развитие мясного скотоводства в Российской Федерации с использованием генетического материала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Бельгийской бело-голубой породы крупного рогатого скота»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1844824"/>
            <a:ext cx="864096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II</a:t>
            </a:r>
            <a:r>
              <a:rPr lang="ru-RU" sz="2800" b="1" dirty="0" smtClean="0">
                <a:solidFill>
                  <a:srgbClr val="C00000"/>
                </a:solidFill>
              </a:rPr>
              <a:t> ЭТАП (отбор коров):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  обследование </a:t>
            </a:r>
            <a:r>
              <a:rPr lang="ru-RU" sz="2400" b="1" dirty="0" smtClean="0">
                <a:solidFill>
                  <a:srgbClr val="000099"/>
                </a:solidFill>
              </a:rPr>
              <a:t>коров и нетелей, выделенных хозяйством для </a:t>
            </a:r>
            <a:r>
              <a:rPr lang="ru-RU" sz="2400" b="1" dirty="0" smtClean="0">
                <a:solidFill>
                  <a:srgbClr val="000099"/>
                </a:solidFill>
              </a:rPr>
              <a:t>кроссбридинга</a:t>
            </a:r>
            <a:r>
              <a:rPr lang="ru-RU" sz="2400" b="1" dirty="0" smtClean="0">
                <a:solidFill>
                  <a:srgbClr val="000099"/>
                </a:solidFill>
              </a:rPr>
              <a:t>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 </a:t>
            </a:r>
            <a:r>
              <a:rPr lang="ru-RU" sz="2400" b="1" dirty="0" smtClean="0">
                <a:solidFill>
                  <a:srgbClr val="000099"/>
                </a:solidFill>
              </a:rPr>
              <a:t> сортировка </a:t>
            </a:r>
            <a:r>
              <a:rPr lang="ru-RU" sz="2400" b="1" dirty="0" smtClean="0">
                <a:solidFill>
                  <a:srgbClr val="000099"/>
                </a:solidFill>
              </a:rPr>
              <a:t>обследованных коров по физиологическому состоянию, наличию или отсутствию болезней, физических недостатков и др.;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   отбор коров и нетелей после оценки их пригодности к </a:t>
            </a:r>
            <a:r>
              <a:rPr lang="ru-RU" sz="2400" b="1" dirty="0" smtClean="0">
                <a:solidFill>
                  <a:srgbClr val="000099"/>
                </a:solidFill>
              </a:rPr>
              <a:t>кроссбридингу</a:t>
            </a:r>
            <a:r>
              <a:rPr lang="ru-RU" sz="2400" b="1" dirty="0" smtClean="0">
                <a:solidFill>
                  <a:srgbClr val="000099"/>
                </a:solidFill>
              </a:rPr>
              <a:t>; 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 </a:t>
            </a:r>
            <a:r>
              <a:rPr lang="ru-RU" sz="2400" b="1" dirty="0" smtClean="0">
                <a:solidFill>
                  <a:srgbClr val="000099"/>
                </a:solidFill>
              </a:rPr>
              <a:t> проведение </a:t>
            </a:r>
            <a:r>
              <a:rPr lang="ru-RU" sz="2400" b="1" dirty="0" smtClean="0">
                <a:solidFill>
                  <a:srgbClr val="000099"/>
                </a:solidFill>
              </a:rPr>
              <a:t>лечебно-профилактических мероприятий, направленных на улучшение воспроизводительной функции коров и устойчивость к инфекционным болезням;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 </a:t>
            </a:r>
            <a:r>
              <a:rPr lang="ru-RU" sz="2400" b="1" dirty="0">
                <a:solidFill>
                  <a:srgbClr val="000099"/>
                </a:solidFill>
              </a:rPr>
              <a:t> </a:t>
            </a:r>
            <a:r>
              <a:rPr lang="ru-RU" sz="2400" b="1" dirty="0" smtClean="0">
                <a:solidFill>
                  <a:srgbClr val="000099"/>
                </a:solidFill>
              </a:rPr>
              <a:t>корректировка </a:t>
            </a:r>
            <a:r>
              <a:rPr lang="ru-RU" sz="2400" b="1" dirty="0" smtClean="0">
                <a:solidFill>
                  <a:srgbClr val="000099"/>
                </a:solidFill>
              </a:rPr>
              <a:t>рациона кормления и содержания отобранных коров.</a:t>
            </a:r>
          </a:p>
          <a:p>
            <a:pPr>
              <a:buClr>
                <a:srgbClr val="C00000"/>
              </a:buClr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8964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ЭТАПЫ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реализации инвестиционного проекта «Развитие мясного скотоводства в Российской Федерации с использованием генетического материала </a:t>
            </a:r>
          </a:p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Бельгийской бело-голубой породы крупного рогатого скота»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1844824"/>
            <a:ext cx="8640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III</a:t>
            </a:r>
            <a:r>
              <a:rPr lang="ru-RU" sz="2800" b="1" dirty="0" smtClean="0">
                <a:solidFill>
                  <a:srgbClr val="C00000"/>
                </a:solidFill>
              </a:rPr>
              <a:t> ЭТАП (производство </a:t>
            </a:r>
            <a:r>
              <a:rPr lang="ru-RU" sz="2800" b="1" dirty="0" err="1" smtClean="0">
                <a:solidFill>
                  <a:srgbClr val="C00000"/>
                </a:solidFill>
              </a:rPr>
              <a:t>кроссбридных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smtClean="0">
                <a:solidFill>
                  <a:srgbClr val="C00000"/>
                </a:solidFill>
              </a:rPr>
              <a:t>телят):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 синхронизация </a:t>
            </a:r>
            <a:r>
              <a:rPr lang="ru-RU" sz="2200" b="1" dirty="0" smtClean="0">
                <a:solidFill>
                  <a:srgbClr val="000099"/>
                </a:solidFill>
              </a:rPr>
              <a:t>охоты у коров для организации туровых отелов;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искусственное </a:t>
            </a:r>
            <a:r>
              <a:rPr lang="ru-RU" sz="2200" b="1" dirty="0" smtClean="0">
                <a:solidFill>
                  <a:srgbClr val="000099"/>
                </a:solidFill>
              </a:rPr>
              <a:t>осеменение коров спермой </a:t>
            </a:r>
            <a:r>
              <a:rPr lang="ru-RU" sz="2200" b="1" dirty="0" err="1" smtClean="0">
                <a:solidFill>
                  <a:srgbClr val="000099"/>
                </a:solidFill>
              </a:rPr>
              <a:t>ВВВ</a:t>
            </a:r>
            <a:r>
              <a:rPr lang="ru-RU" sz="2200" b="1" dirty="0" smtClean="0">
                <a:solidFill>
                  <a:srgbClr val="000099"/>
                </a:solidFill>
              </a:rPr>
              <a:t> (1-2 </a:t>
            </a:r>
            <a:r>
              <a:rPr lang="ru-RU" sz="2200" b="1" dirty="0" err="1" smtClean="0">
                <a:solidFill>
                  <a:srgbClr val="000099"/>
                </a:solidFill>
              </a:rPr>
              <a:t>спермодозы</a:t>
            </a:r>
            <a:r>
              <a:rPr lang="ru-RU" sz="2200" b="1" dirty="0" smtClean="0">
                <a:solidFill>
                  <a:srgbClr val="000099"/>
                </a:solidFill>
              </a:rPr>
              <a:t>);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проверка </a:t>
            </a:r>
            <a:r>
              <a:rPr lang="ru-RU" sz="2200" b="1" dirty="0" smtClean="0">
                <a:solidFill>
                  <a:srgbClr val="000099"/>
                </a:solidFill>
              </a:rPr>
              <a:t>коров на стельность через 2-3 месяца после осеменения;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err="1" smtClean="0">
                <a:solidFill>
                  <a:srgbClr val="000099"/>
                </a:solidFill>
              </a:rPr>
              <a:t>чипирование</a:t>
            </a: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стельных коров;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контроль </a:t>
            </a:r>
            <a:r>
              <a:rPr lang="ru-RU" sz="2200" b="1" dirty="0" smtClean="0">
                <a:solidFill>
                  <a:srgbClr val="000099"/>
                </a:solidFill>
              </a:rPr>
              <a:t>за состоянием стельных коров с корректированием рационов кормления и содержания в течении всего периода стельности;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родовспоможение</a:t>
            </a:r>
            <a:r>
              <a:rPr lang="ru-RU" sz="2200" b="1" dirty="0" smtClean="0">
                <a:solidFill>
                  <a:srgbClr val="000099"/>
                </a:solidFill>
              </a:rPr>
              <a:t>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 взвешивание</a:t>
            </a:r>
            <a:r>
              <a:rPr lang="ru-RU" sz="2200" b="1" dirty="0" smtClean="0">
                <a:solidFill>
                  <a:srgbClr val="000099"/>
                </a:solidFill>
              </a:rPr>
              <a:t>, регистрация и </a:t>
            </a:r>
            <a:r>
              <a:rPr lang="ru-RU" sz="2200" b="1" dirty="0" err="1" smtClean="0">
                <a:solidFill>
                  <a:srgbClr val="000099"/>
                </a:solidFill>
              </a:rPr>
              <a:t>чипирование</a:t>
            </a:r>
            <a:r>
              <a:rPr lang="ru-RU" sz="2200" b="1" dirty="0" smtClean="0">
                <a:solidFill>
                  <a:srgbClr val="000099"/>
                </a:solidFill>
              </a:rPr>
              <a:t> новорожденных телят;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  проведение </a:t>
            </a:r>
            <a:r>
              <a:rPr lang="ru-RU" sz="2200" b="1" dirty="0" smtClean="0">
                <a:solidFill>
                  <a:srgbClr val="000099"/>
                </a:solidFill>
              </a:rPr>
              <a:t>лечебно-профилактических мероприятий и контроль за здоровьем телят весь период откорма.</a:t>
            </a:r>
          </a:p>
          <a:p>
            <a:pPr>
              <a:buFontTx/>
              <a:buChar char="-"/>
            </a:pPr>
            <a:endParaRPr lang="ru-RU" b="1" dirty="0" smtClean="0">
              <a:solidFill>
                <a:srgbClr val="000099"/>
              </a:solidFill>
            </a:endParaRPr>
          </a:p>
          <a:p>
            <a:pPr>
              <a:buFontTx/>
              <a:buChar char="-"/>
            </a:pPr>
            <a:endParaRPr lang="ru-RU" b="1" dirty="0" smtClean="0">
              <a:solidFill>
                <a:srgbClr val="000099"/>
              </a:solidFill>
            </a:endParaRPr>
          </a:p>
          <a:p>
            <a:pPr>
              <a:buFontTx/>
              <a:buChar char="-"/>
            </a:pPr>
            <a:r>
              <a:rPr lang="ru-RU" b="1" dirty="0" smtClean="0">
                <a:solidFill>
                  <a:srgbClr val="000099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ru-RU" b="1" dirty="0" smtClean="0">
                <a:solidFill>
                  <a:srgbClr val="000099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1660</Words>
  <Application>Microsoft Office PowerPoint</Application>
  <PresentationFormat>Экран (4:3)</PresentationFormat>
  <Paragraphs>296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Евгений А. Жилин</dc:creator>
  <cp:lastModifiedBy>Дмитрий</cp:lastModifiedBy>
  <cp:revision>155</cp:revision>
  <dcterms:created xsi:type="dcterms:W3CDTF">2016-10-28T14:33:24Z</dcterms:created>
  <dcterms:modified xsi:type="dcterms:W3CDTF">2017-11-14T11:10:17Z</dcterms:modified>
</cp:coreProperties>
</file>